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3" r:id="rId4"/>
    <p:sldId id="264" r:id="rId5"/>
    <p:sldId id="259" r:id="rId6"/>
    <p:sldId id="260" r:id="rId7"/>
    <p:sldId id="265" r:id="rId8"/>
    <p:sldId id="261" r:id="rId9"/>
    <p:sldId id="262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46"/>
    <p:restoredTop sz="94675"/>
  </p:normalViewPr>
  <p:slideViewPr>
    <p:cSldViewPr snapToGrid="0" snapToObjects="1">
      <p:cViewPr varScale="1">
        <p:scale>
          <a:sx n="82" d="100"/>
          <a:sy n="82" d="100"/>
        </p:scale>
        <p:origin x="56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118920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8913" y="1143293"/>
            <a:ext cx="7034362" cy="4268965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77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8914" y="5537925"/>
            <a:ext cx="7034362" cy="706355"/>
          </a:xfrm>
        </p:spPr>
        <p:txBody>
          <a:bodyPr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sz="2000" b="0" i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8913" y="6314440"/>
            <a:ext cx="1596622" cy="365125"/>
          </a:xfr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3C633830-2244-49AE-BC4A-47F415C177C6}" type="datetimeFigureOut">
              <a:rPr lang="en-US" dirty="0"/>
              <a:pPr/>
              <a:t>6/6/2018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00591" y="6314440"/>
            <a:ext cx="5122683" cy="365125"/>
          </a:xfrm>
        </p:spPr>
        <p:txBody>
          <a:bodyPr/>
          <a:lstStyle>
            <a:lvl1pPr algn="l">
              <a:defRPr b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416216"/>
            <a:ext cx="407988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fld id="{2AC27A5A-7290-4DE1-BA94-4BE8A8E57DCF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 title="Verticle Rule Line"/>
          <p:cNvCxnSpPr/>
          <p:nvPr/>
        </p:nvCxnSpPr>
        <p:spPr>
          <a:xfrm>
            <a:off x="773855" y="1257300"/>
            <a:ext cx="0" cy="56007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81600" y="640080"/>
            <a:ext cx="6248398" cy="558414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dirty="0"/>
              <a:t>6/6/2018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0765" y="642931"/>
            <a:ext cx="2446670" cy="467810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642932"/>
            <a:ext cx="7070678" cy="46781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36187" y="5927131"/>
            <a:ext cx="3814856" cy="365125"/>
          </a:xfrm>
        </p:spPr>
        <p:txBody>
          <a:bodyPr/>
          <a:lstStyle/>
          <a:p>
            <a:fld id="{3C633830-2244-49AE-BC4A-47F415C177C6}" type="datetimeFigureOut">
              <a:rPr lang="en-US" dirty="0"/>
              <a:t>6/6/2018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36187" y="6315949"/>
            <a:ext cx="38148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5607592"/>
            <a:ext cx="407988" cy="365125"/>
          </a:xfrm>
        </p:spPr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3" name="Straight Connector 12" title="Horizontal Rule Line"/>
          <p:cNvCxnSpPr/>
          <p:nvPr/>
        </p:nvCxnSpPr>
        <p:spPr>
          <a:xfrm>
            <a:off x="0" y="6199730"/>
            <a:ext cx="10260011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dirty="0"/>
              <a:t>6/6/2018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 title="Page Number Shape"/>
          <p:cNvSpPr/>
          <p:nvPr/>
        </p:nvSpPr>
        <p:spPr bwMode="auto">
          <a:xfrm>
            <a:off x="11784011" y="1393748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7673" y="2571722"/>
            <a:ext cx="8296654" cy="3286153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7700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7673" y="1393748"/>
            <a:ext cx="8401429" cy="819150"/>
          </a:xfrm>
        </p:spPr>
        <p:txBody>
          <a:bodyPr anchor="ctr">
            <a:normAutofit/>
          </a:bodyPr>
          <a:lstStyle>
            <a:lvl1pPr marL="0" indent="0" algn="r">
              <a:lnSpc>
                <a:spcPct val="113000"/>
              </a:lnSpc>
              <a:spcBef>
                <a:spcPts val="0"/>
              </a:spcBef>
              <a:buNone/>
              <a:defRPr sz="20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42955" y="6314439"/>
            <a:ext cx="1596622" cy="365125"/>
          </a:xfrm>
        </p:spPr>
        <p:txBody>
          <a:bodyPr/>
          <a:lstStyle>
            <a:lvl1pPr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C633830-2244-49AE-BC4A-47F415C177C6}" type="datetimeFigureOut">
              <a:rPr lang="en-US" dirty="0"/>
              <a:pPr/>
              <a:t>6/6/2018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47673" y="6314440"/>
            <a:ext cx="6480226" cy="365125"/>
          </a:xfrm>
        </p:spPr>
        <p:txBody>
          <a:bodyPr/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620760"/>
            <a:ext cx="407988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AC27A5A-7290-4DE1-BA94-4BE8A8E57DCF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 flipH="1">
            <a:off x="1" y="6178167"/>
            <a:ext cx="10244326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81600" y="540628"/>
            <a:ext cx="6248400" cy="248894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3712467"/>
            <a:ext cx="6248400" cy="248222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dirty="0"/>
              <a:t>6/6/2018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7784"/>
            <a:ext cx="3831336" cy="49560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58065"/>
            <a:ext cx="6245352" cy="914400"/>
          </a:xfrm>
        </p:spPr>
        <p:txBody>
          <a:bodyPr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526671"/>
            <a:ext cx="6245352" cy="175564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1600" y="3700826"/>
            <a:ext cx="6248400" cy="914400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4669432"/>
            <a:ext cx="6245352" cy="175564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dirty="0"/>
              <a:t>6/6/2018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dirty="0"/>
              <a:t>6/6/2018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dirty="0"/>
              <a:t>6/6/2018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5479"/>
            <a:ext cx="3838776" cy="1921022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564147"/>
            <a:ext cx="6248400" cy="5622644"/>
          </a:xfrm>
        </p:spPr>
        <p:txBody>
          <a:bodyPr/>
          <a:lstStyle>
            <a:lvl1pPr>
              <a:lnSpc>
                <a:spcPct val="112000"/>
              </a:lnSpc>
              <a:defRPr sz="2000"/>
            </a:lvl1pPr>
            <a:lvl2pPr>
              <a:lnSpc>
                <a:spcPct val="112000"/>
              </a:lnSpc>
              <a:defRPr sz="1800"/>
            </a:lvl2pPr>
            <a:lvl3pPr>
              <a:lnSpc>
                <a:spcPct val="112000"/>
              </a:lnSpc>
              <a:defRPr sz="1600"/>
            </a:lvl3pPr>
            <a:lvl4pPr>
              <a:lnSpc>
                <a:spcPct val="112000"/>
              </a:lnSpc>
              <a:defRPr sz="1400"/>
            </a:lvl4pPr>
            <a:lvl5pPr>
              <a:lnSpc>
                <a:spcPct val="112000"/>
              </a:lnSpc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2621512"/>
            <a:ext cx="3838776" cy="3239537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dirty="0"/>
              <a:t>6/6/2018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557261"/>
            <a:ext cx="3840480" cy="1919239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57800" y="0"/>
            <a:ext cx="6172200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8952" y="2621512"/>
            <a:ext cx="3840480" cy="3236976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dirty="0"/>
              <a:t>6/6/2018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69066"/>
            <a:ext cx="6248398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1" y="593006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3C633830-2244-49AE-BC4A-47F415C177C6}" type="datetimeFigureOut">
              <a:rPr lang="en-US" dirty="0"/>
              <a:pPr/>
              <a:t>6/6/2018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1" y="631444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1" baseline="0">
                <a:solidFill>
                  <a:schemeClr val="bg2"/>
                </a:solidFill>
                <a:latin typeface="+mj-lt"/>
              </a:defRPr>
            </a:lvl1pPr>
          </a:lstStyle>
          <a:p>
            <a:fld id="{2AC27A5A-7290-4DE1-BA94-4BE8A8E57DCF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5000" b="0" i="1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8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6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4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83464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83464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83464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83464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orient="horz" pos="432">
          <p15:clr>
            <a:srgbClr val="F26B43"/>
          </p15:clr>
        </p15:guide>
        <p15:guide id="4" pos="7200">
          <p15:clr>
            <a:srgbClr val="F26B43"/>
          </p15:clr>
        </p15:guide>
        <p15:guide id="5" pos="32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88913" y="1143293"/>
            <a:ext cx="8055087" cy="4268965"/>
          </a:xfrm>
        </p:spPr>
        <p:txBody>
          <a:bodyPr/>
          <a:lstStyle/>
          <a:p>
            <a:r>
              <a:rPr lang="ru-RU" i="0" dirty="0"/>
              <a:t>Карбоновые кислоты</a:t>
            </a:r>
            <a:br>
              <a:rPr lang="ru-RU" i="0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438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15788" y="569066"/>
            <a:ext cx="5414209" cy="565515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Общая формула: </a:t>
            </a:r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r>
              <a:rPr lang="en-GB" sz="2800" b="1" dirty="0" smtClean="0"/>
              <a:t>R-COOH</a:t>
            </a:r>
            <a:r>
              <a:rPr lang="en-GB" sz="2400" dirty="0" smtClean="0"/>
              <a:t> </a:t>
            </a:r>
            <a:r>
              <a:rPr lang="ru-RU" dirty="0" smtClean="0"/>
              <a:t>или</a:t>
            </a:r>
            <a:r>
              <a:rPr lang="ru-RU" sz="2400" dirty="0" smtClean="0"/>
              <a:t> </a:t>
            </a:r>
            <a:r>
              <a:rPr lang="en-GB" sz="2400" dirty="0" smtClean="0"/>
              <a:t> </a:t>
            </a:r>
            <a:r>
              <a:rPr lang="ru-RU" sz="2800" b="1" dirty="0" smtClean="0"/>
              <a:t>С</a:t>
            </a:r>
            <a:r>
              <a:rPr lang="en-GB" sz="2400" b="1" dirty="0" smtClean="0"/>
              <a:t>n</a:t>
            </a:r>
            <a:r>
              <a:rPr lang="en-GB" sz="2800" b="1" dirty="0" smtClean="0"/>
              <a:t>H</a:t>
            </a:r>
            <a:r>
              <a:rPr lang="en-GB" sz="2400" b="1" dirty="0" smtClean="0"/>
              <a:t>2n+1</a:t>
            </a:r>
            <a:r>
              <a:rPr lang="en-GB" sz="2800" b="1" dirty="0" smtClean="0"/>
              <a:t>COOH</a:t>
            </a:r>
            <a:r>
              <a:rPr lang="ru-RU" sz="2800" b="1" dirty="0" smtClean="0"/>
              <a:t> </a:t>
            </a:r>
            <a:r>
              <a:rPr lang="ru-RU" dirty="0" smtClean="0"/>
              <a:t>или</a:t>
            </a:r>
            <a:endParaRPr lang="ru-RU" b="1" dirty="0" smtClean="0"/>
          </a:p>
          <a:p>
            <a:pPr marL="0" indent="0">
              <a:buNone/>
            </a:pPr>
            <a:r>
              <a:rPr lang="en-US" sz="2800" b="1" dirty="0"/>
              <a:t>С</a:t>
            </a:r>
            <a:r>
              <a:rPr lang="en-US" sz="2400" b="1" dirty="0"/>
              <a:t>n</a:t>
            </a:r>
            <a:r>
              <a:rPr lang="en-US" sz="2800" b="1" dirty="0"/>
              <a:t>Н</a:t>
            </a:r>
            <a:r>
              <a:rPr lang="en-US" sz="2400" b="1" dirty="0"/>
              <a:t>2n</a:t>
            </a:r>
            <a:r>
              <a:rPr lang="en-US" sz="2800" b="1" dirty="0"/>
              <a:t>О</a:t>
            </a:r>
            <a:r>
              <a:rPr lang="en-US" sz="2400" b="1" dirty="0"/>
              <a:t>2</a:t>
            </a:r>
            <a:r>
              <a:rPr lang="en-US" sz="2800" dirty="0"/>
              <a:t/>
            </a:r>
            <a:br>
              <a:rPr lang="en-US" sz="2800" dirty="0"/>
            </a:br>
            <a:endParaRPr lang="ru-RU" sz="2800" b="1" dirty="0" smtClean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930316" cy="4952492"/>
          </a:xfrm>
        </p:spPr>
        <p:txBody>
          <a:bodyPr/>
          <a:lstStyle/>
          <a:p>
            <a:r>
              <a:rPr lang="ru-RU" dirty="0" smtClean="0"/>
              <a:t>Карбоновые кислоты-</a:t>
            </a:r>
            <a:br>
              <a:rPr lang="ru-RU" dirty="0" smtClean="0"/>
            </a:br>
            <a:r>
              <a:rPr lang="ru-RU" sz="2800" i="0" dirty="0" smtClean="0"/>
              <a:t>органические соединения, </a:t>
            </a:r>
            <a:r>
              <a:rPr lang="ru-RU" sz="2800" i="0" dirty="0"/>
              <a:t>молекулы которых содержат одну или несколько функциональных</a:t>
            </a:r>
            <a:r>
              <a:rPr lang="ru-RU" sz="2800" i="0" dirty="0">
                <a:solidFill>
                  <a:schemeClr val="tx1"/>
                </a:solidFill>
              </a:rPr>
              <a:t> </a:t>
            </a:r>
            <a:r>
              <a:rPr lang="ru-RU" sz="2800" i="0" dirty="0" smtClean="0">
                <a:solidFill>
                  <a:schemeClr val="tx1"/>
                </a:solidFill>
              </a:rPr>
              <a:t>     карбоксильных групп</a:t>
            </a:r>
            <a:r>
              <a:rPr lang="ru-RU" sz="2800" i="0" dirty="0">
                <a:solidFill>
                  <a:schemeClr val="tx1"/>
                </a:solidFill>
              </a:rPr>
              <a:t> </a:t>
            </a:r>
            <a:r>
              <a:rPr lang="ru-RU" sz="2800" b="1" i="0" dirty="0" smtClean="0"/>
              <a:t>COOH</a:t>
            </a:r>
            <a:r>
              <a:rPr lang="ru-RU" sz="2800" i="0" dirty="0"/>
              <a:t>.</a:t>
            </a:r>
            <a:endParaRPr lang="ru-RU" sz="2800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500" y="2451724"/>
            <a:ext cx="1460500" cy="1168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94805" y="4297248"/>
            <a:ext cx="5197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-ОН (гидроксильная группа)</a:t>
            </a:r>
          </a:p>
          <a:p>
            <a:r>
              <a:rPr lang="mr-IN" dirty="0" smtClean="0"/>
              <a:t>=</a:t>
            </a:r>
            <a:r>
              <a:rPr lang="mr-IN" dirty="0" err="1" smtClean="0"/>
              <a:t>С</a:t>
            </a:r>
            <a:r>
              <a:rPr lang="mr-IN" dirty="0" smtClean="0"/>
              <a:t>=</a:t>
            </a:r>
            <a:r>
              <a:rPr lang="mr-IN" dirty="0" err="1" smtClean="0"/>
              <a:t>O</a:t>
            </a:r>
            <a:r>
              <a:rPr lang="ru-RU" dirty="0" smtClean="0"/>
              <a:t> ( карбонильная группа)</a:t>
            </a:r>
          </a:p>
          <a:p>
            <a:endParaRPr lang="ru-RU" dirty="0" smtClean="0"/>
          </a:p>
          <a:p>
            <a:r>
              <a:rPr lang="ru-RU" dirty="0" smtClean="0"/>
              <a:t>                              (карбоксильная группа)</a:t>
            </a:r>
            <a:endParaRPr lang="ru-RU" dirty="0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805" y="4942237"/>
            <a:ext cx="1434618" cy="71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51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/>
          <a:srcRect b="27512"/>
          <a:stretch/>
        </p:blipFill>
        <p:spPr>
          <a:xfrm>
            <a:off x="1390918" y="1352283"/>
            <a:ext cx="8900215" cy="4645838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4965032" cy="4952492"/>
          </a:xfrm>
        </p:spPr>
        <p:txBody>
          <a:bodyPr/>
          <a:lstStyle/>
          <a:p>
            <a:r>
              <a:rPr lang="ru-RU" dirty="0" smtClean="0"/>
              <a:t>Номенклатура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9713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1392" y="568325"/>
            <a:ext cx="3833906" cy="4952492"/>
          </a:xfrm>
        </p:spPr>
        <p:txBody>
          <a:bodyPr/>
          <a:lstStyle/>
          <a:p>
            <a:r>
              <a:rPr lang="ru-RU" dirty="0" smtClean="0"/>
              <a:t>Названия карбоновых кислот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9650793"/>
              </p:ext>
            </p:extLst>
          </p:nvPr>
        </p:nvGraphicFramePr>
        <p:xfrm>
          <a:off x="5165211" y="568325"/>
          <a:ext cx="5946327" cy="5652308"/>
        </p:xfrm>
        <a:graphic>
          <a:graphicData uri="http://schemas.openxmlformats.org/drawingml/2006/table">
            <a:tbl>
              <a:tblPr/>
              <a:tblGrid>
                <a:gridCol w="1982109"/>
                <a:gridCol w="1982109"/>
                <a:gridCol w="1982109"/>
              </a:tblGrid>
              <a:tr h="585033">
                <a:tc>
                  <a:txBody>
                    <a:bodyPr/>
                    <a:lstStyle/>
                    <a:p>
                      <a:r>
                        <a:rPr lang="ru-RU" sz="1700" b="1">
                          <a:effectLst/>
                        </a:rPr>
                        <a:t>Химическая формула</a:t>
                      </a:r>
                      <a:endParaRPr lang="ru-RU" sz="1700">
                        <a:effectLst/>
                      </a:endParaRPr>
                    </a:p>
                  </a:txBody>
                  <a:tcPr marL="87019" marR="87019" marT="43510" marB="4351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700" b="1">
                          <a:effectLst/>
                        </a:rPr>
                        <a:t>Систематическое название кислоты</a:t>
                      </a:r>
                      <a:endParaRPr lang="ru-RU" sz="1700">
                        <a:effectLst/>
                      </a:endParaRPr>
                    </a:p>
                  </a:txBody>
                  <a:tcPr marL="87019" marR="87019" marT="43510" marB="4351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700" b="1">
                          <a:effectLst/>
                        </a:rPr>
                        <a:t>Тривиальное название кислоты</a:t>
                      </a:r>
                      <a:endParaRPr lang="ru-RU" sz="1700">
                        <a:effectLst/>
                      </a:endParaRPr>
                    </a:p>
                  </a:txBody>
                  <a:tcPr marL="87019" marR="87019" marT="43510" marB="4351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8078"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Н—СООН</a:t>
                      </a:r>
                    </a:p>
                  </a:txBody>
                  <a:tcPr marL="87019" marR="87019" marT="43510" marB="4351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Метановая</a:t>
                      </a:r>
                    </a:p>
                  </a:txBody>
                  <a:tcPr marL="87019" marR="87019" marT="43510" marB="4351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Муравьиная</a:t>
                      </a:r>
                    </a:p>
                  </a:txBody>
                  <a:tcPr marL="87019" marR="87019" marT="43510" marB="4351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8078"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СН3—СООН</a:t>
                      </a:r>
                    </a:p>
                  </a:txBody>
                  <a:tcPr marL="87019" marR="87019" marT="43510" marB="4351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Этановая</a:t>
                      </a:r>
                    </a:p>
                  </a:txBody>
                  <a:tcPr marL="87019" marR="87019" marT="43510" marB="4351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Уксусная</a:t>
                      </a:r>
                    </a:p>
                  </a:txBody>
                  <a:tcPr marL="87019" marR="87019" marT="43510" marB="4351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8078"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СН3—СН2—СООН</a:t>
                      </a:r>
                    </a:p>
                  </a:txBody>
                  <a:tcPr marL="87019" marR="87019" marT="43510" marB="4351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Пропановая</a:t>
                      </a:r>
                    </a:p>
                  </a:txBody>
                  <a:tcPr marL="87019" marR="87019" marT="43510" marB="4351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Пропионовая</a:t>
                      </a:r>
                    </a:p>
                  </a:txBody>
                  <a:tcPr marL="87019" marR="87019" marT="43510" marB="4351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09136"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СН3—СН2—СН2—СООН</a:t>
                      </a:r>
                    </a:p>
                  </a:txBody>
                  <a:tcPr marL="87019" marR="87019" marT="43510" marB="4351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Бутановая</a:t>
                      </a:r>
                    </a:p>
                  </a:txBody>
                  <a:tcPr marL="87019" marR="87019" marT="43510" marB="4351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Масляная</a:t>
                      </a:r>
                    </a:p>
                  </a:txBody>
                  <a:tcPr marL="87019" marR="87019" marT="43510" marB="4351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09136"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СН3—СН2—СН2—СН2—СООН</a:t>
                      </a:r>
                    </a:p>
                  </a:txBody>
                  <a:tcPr marL="87019" marR="87019" marT="43510" marB="4351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Пентановая</a:t>
                      </a:r>
                    </a:p>
                  </a:txBody>
                  <a:tcPr marL="87019" marR="87019" marT="43510" marB="4351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Валериановая</a:t>
                      </a:r>
                    </a:p>
                  </a:txBody>
                  <a:tcPr marL="87019" marR="87019" marT="43510" marB="4351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09136">
                <a:tc>
                  <a:txBody>
                    <a:bodyPr/>
                    <a:lstStyle/>
                    <a:p>
                      <a:r>
                        <a:rPr lang="mr-IN" sz="1700">
                          <a:effectLst/>
                        </a:rPr>
                        <a:t>СН3—(СН2)4—СООН</a:t>
                      </a:r>
                    </a:p>
                  </a:txBody>
                  <a:tcPr marL="87019" marR="87019" marT="43510" marB="4351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Гексановая</a:t>
                      </a:r>
                    </a:p>
                  </a:txBody>
                  <a:tcPr marL="87019" marR="87019" marT="43510" marB="4351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Капроновая</a:t>
                      </a:r>
                    </a:p>
                  </a:txBody>
                  <a:tcPr marL="87019" marR="87019" marT="43510" marB="4351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09136">
                <a:tc>
                  <a:txBody>
                    <a:bodyPr/>
                    <a:lstStyle/>
                    <a:p>
                      <a:r>
                        <a:rPr lang="mr-IN" sz="1700">
                          <a:effectLst/>
                        </a:rPr>
                        <a:t>СН3—(СН2)5—СООН</a:t>
                      </a:r>
                    </a:p>
                  </a:txBody>
                  <a:tcPr marL="87019" marR="87019" marT="43510" marB="4351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Гептановая</a:t>
                      </a:r>
                    </a:p>
                  </a:txBody>
                  <a:tcPr marL="87019" marR="87019" marT="43510" marB="4351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Энантовая</a:t>
                      </a:r>
                    </a:p>
                  </a:txBody>
                  <a:tcPr marL="87019" marR="87019" marT="43510" marB="4351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8078"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НООС—СООН</a:t>
                      </a:r>
                    </a:p>
                  </a:txBody>
                  <a:tcPr marL="87019" marR="87019" marT="43510" marB="4351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Этандиовая</a:t>
                      </a:r>
                    </a:p>
                  </a:txBody>
                  <a:tcPr marL="87019" marR="87019" marT="43510" marB="4351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Щавелевая</a:t>
                      </a:r>
                    </a:p>
                  </a:txBody>
                  <a:tcPr marL="87019" marR="87019" marT="43510" marB="4351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09136"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НООС—СН2—СООН</a:t>
                      </a:r>
                    </a:p>
                  </a:txBody>
                  <a:tcPr marL="87019" marR="87019" marT="43510" marB="4351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Пропандиовая</a:t>
                      </a:r>
                    </a:p>
                  </a:txBody>
                  <a:tcPr marL="87019" marR="87019" marT="43510" marB="4351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Малоновая</a:t>
                      </a:r>
                    </a:p>
                  </a:txBody>
                  <a:tcPr marL="87019" marR="87019" marT="43510" marB="4351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09136"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НООС—СН2—СН2—СООН</a:t>
                      </a:r>
                    </a:p>
                  </a:txBody>
                  <a:tcPr marL="87019" marR="87019" marT="43510" marB="4351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Бутандиовая</a:t>
                      </a:r>
                    </a:p>
                  </a:txBody>
                  <a:tcPr marL="87019" marR="87019" marT="43510" marB="4351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700" dirty="0">
                          <a:effectLst/>
                        </a:rPr>
                        <a:t>Янтарная</a:t>
                      </a:r>
                    </a:p>
                  </a:txBody>
                  <a:tcPr marL="87019" marR="87019" marT="43510" marB="4351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7653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602" y="379373"/>
            <a:ext cx="7132749" cy="4952492"/>
          </a:xfrm>
        </p:spPr>
        <p:txBody>
          <a:bodyPr/>
          <a:lstStyle/>
          <a:p>
            <a:r>
              <a:rPr lang="ru-RU" dirty="0" smtClean="0"/>
              <a:t>Физические свойства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2753" y="1921347"/>
            <a:ext cx="10388957" cy="3642326"/>
          </a:xfrm>
        </p:spPr>
        <p:txBody>
          <a:bodyPr/>
          <a:lstStyle/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Низшие</a:t>
            </a:r>
            <a:r>
              <a:rPr lang="ru-RU" dirty="0"/>
              <a:t> кислоты с числом атомов углерода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до 3</a:t>
            </a:r>
            <a:r>
              <a:rPr lang="ru-RU" dirty="0"/>
              <a:t> — легкоподвижные бесцветные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жидкости </a:t>
            </a:r>
            <a:r>
              <a:rPr lang="ru-RU" dirty="0"/>
              <a:t>с характерным резким запахом, хорошо растворимые в воде.</a:t>
            </a:r>
          </a:p>
          <a:p>
            <a:r>
              <a:rPr lang="ru-RU" dirty="0"/>
              <a:t>Большинство кислот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с 4-9 </a:t>
            </a:r>
            <a:r>
              <a:rPr lang="ru-RU" dirty="0"/>
              <a:t>атомами углерода — маслянистые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жидкости</a:t>
            </a:r>
            <a:r>
              <a:rPr lang="ru-RU" dirty="0"/>
              <a:t> с неприятным запахом. </a:t>
            </a:r>
          </a:p>
          <a:p>
            <a:r>
              <a:rPr lang="ru-RU" dirty="0"/>
              <a:t>Кислоты с большим количеством атомов углерода —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твёрдые вещества</a:t>
            </a:r>
            <a:r>
              <a:rPr lang="ru-RU" dirty="0"/>
              <a:t>, без запаха, нерастворимые в воде.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702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088" y="134676"/>
            <a:ext cx="10210801" cy="792604"/>
          </a:xfrm>
        </p:spPr>
        <p:txBody>
          <a:bodyPr/>
          <a:lstStyle/>
          <a:p>
            <a:r>
              <a:rPr lang="ru-RU" dirty="0" smtClean="0"/>
              <a:t>Химические свойства 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646088" y="927280"/>
                <a:ext cx="11156324" cy="5390393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ru-RU" dirty="0" smtClean="0"/>
                  <a:t>1. </a:t>
                </a:r>
                <a:r>
                  <a:rPr lang="ru-RU" b="1" dirty="0" smtClean="0"/>
                  <a:t>Диссоциация</a:t>
                </a:r>
                <a:r>
                  <a:rPr lang="ru-RU" dirty="0"/>
                  <a:t> с образованием катионов водорода и анионов кислотного остатка:</a:t>
                </a:r>
              </a:p>
              <a:p>
                <a:r>
                  <a:rPr lang="ru-RU" dirty="0"/>
                  <a:t>CH3−</a:t>
                </a:r>
                <a:r>
                  <a:rPr lang="ru-RU" dirty="0" smtClean="0"/>
                  <a:t>COOH ⇄ CH3</a:t>
                </a:r>
                <a:r>
                  <a:rPr lang="ru-RU" dirty="0"/>
                  <a:t>−COO</a:t>
                </a:r>
                <a:r>
                  <a:rPr lang="ru-RU" baseline="30000" dirty="0"/>
                  <a:t>−</a:t>
                </a:r>
                <a:r>
                  <a:rPr lang="ru-RU" dirty="0"/>
                  <a:t>+</a:t>
                </a:r>
                <a:r>
                  <a:rPr lang="ru-RU" dirty="0" err="1"/>
                  <a:t>H</a:t>
                </a:r>
                <a:r>
                  <a:rPr lang="ru-RU" baseline="30000" dirty="0" smtClean="0"/>
                  <a:t>+</a:t>
                </a:r>
              </a:p>
              <a:p>
                <a:pPr marL="0" indent="0">
                  <a:buNone/>
                </a:pPr>
                <a:endParaRPr lang="ru-RU" baseline="30000" dirty="0" smtClean="0"/>
              </a:p>
              <a:p>
                <a:pPr marL="0" indent="0">
                  <a:buNone/>
                </a:pPr>
                <a:r>
                  <a:rPr lang="ru-RU" dirty="0" smtClean="0"/>
                  <a:t>2. Реагирует </a:t>
                </a:r>
                <a:r>
                  <a:rPr lang="ru-RU" b="1" dirty="0" smtClean="0"/>
                  <a:t>с металлами</a:t>
                </a:r>
                <a:r>
                  <a:rPr lang="ru-RU" dirty="0"/>
                  <a:t> </a:t>
                </a:r>
                <a:r>
                  <a:rPr lang="ru-RU" dirty="0" smtClean="0"/>
                  <a:t>(до водорода):</a:t>
                </a:r>
                <a:r>
                  <a:rPr lang="ru-RU" dirty="0"/>
                  <a:t> </a:t>
                </a:r>
                <a:endParaRPr lang="en-GB" dirty="0" smtClean="0"/>
              </a:p>
              <a:p>
                <a:r>
                  <a:rPr lang="en-GB" dirty="0" smtClean="0"/>
                  <a:t>CH3COOH + Zn  </a:t>
                </a:r>
                <a14:m>
                  <m:oMath xmlns:m="http://schemas.openxmlformats.org/officeDocument/2006/math">
                    <m:r>
                      <a:rPr lang="is-I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</m:oMath>
                </a14:m>
                <a:r>
                  <a:rPr lang="en-GB" dirty="0" smtClean="0"/>
                  <a:t> (CH3COO)2Zn + H2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↑</m:t>
                    </m:r>
                  </m:oMath>
                </a14:m>
                <a:endParaRPr lang="en-GB" dirty="0" smtClean="0"/>
              </a:p>
              <a:p>
                <a:pPr marL="0" indent="0">
                  <a:buNone/>
                </a:pPr>
                <a:endParaRPr lang="ru-RU" dirty="0" smtClean="0"/>
              </a:p>
              <a:p>
                <a:pPr marL="0" indent="0">
                  <a:buNone/>
                </a:pPr>
                <a:r>
                  <a:rPr lang="ru-RU" dirty="0" smtClean="0"/>
                  <a:t>3. С </a:t>
                </a:r>
                <a:r>
                  <a:rPr lang="ru-RU" b="1" dirty="0" smtClean="0"/>
                  <a:t>основн</a:t>
                </a:r>
                <a:r>
                  <a:rPr lang="ru-RU" dirty="0" smtClean="0"/>
                  <a:t>ыми и </a:t>
                </a:r>
                <a:r>
                  <a:rPr lang="ru-RU" b="1" dirty="0" smtClean="0"/>
                  <a:t>амфотер</a:t>
                </a:r>
                <a:r>
                  <a:rPr lang="ru-RU" dirty="0" smtClean="0"/>
                  <a:t>ными </a:t>
                </a:r>
                <a:r>
                  <a:rPr lang="ru-RU" b="1" dirty="0" smtClean="0"/>
                  <a:t>оксид</a:t>
                </a:r>
                <a:r>
                  <a:rPr lang="ru-RU" dirty="0" smtClean="0"/>
                  <a:t>ами и </a:t>
                </a:r>
                <a:r>
                  <a:rPr lang="ru-RU" b="1" dirty="0" smtClean="0"/>
                  <a:t>гидро</a:t>
                </a:r>
                <a:r>
                  <a:rPr lang="ru-RU" dirty="0" smtClean="0"/>
                  <a:t>ксидами:</a:t>
                </a:r>
              </a:p>
              <a:p>
                <a:r>
                  <a:rPr lang="en-GB" dirty="0" smtClean="0"/>
                  <a:t>2HCOOH + </a:t>
                </a:r>
                <a:r>
                  <a:rPr lang="en-GB" dirty="0" err="1" smtClean="0"/>
                  <a:t>MgO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is-I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</m:oMath>
                </a14:m>
                <a:r>
                  <a:rPr lang="en-GB" dirty="0" smtClean="0"/>
                  <a:t>  (HCOO)2Mg + H2O</a:t>
                </a:r>
              </a:p>
              <a:p>
                <a:r>
                  <a:rPr lang="en-GB" dirty="0" smtClean="0"/>
                  <a:t>2CH3COOH + Zn(OH)2 </a:t>
                </a:r>
                <a14:m>
                  <m:oMath xmlns:m="http://schemas.openxmlformats.org/officeDocument/2006/math">
                    <m:r>
                      <a:rPr lang="is-I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</m:oMath>
                </a14:m>
                <a:r>
                  <a:rPr lang="en-GB" dirty="0" smtClean="0"/>
                  <a:t>  (CH3COO)2Zn + H2O</a:t>
                </a:r>
              </a:p>
              <a:p>
                <a:pPr marL="0" indent="0">
                  <a:buNone/>
                </a:pPr>
                <a:endParaRPr lang="ru-RU" dirty="0"/>
              </a:p>
              <a:p>
                <a:pPr marL="0" indent="0">
                  <a:buNone/>
                </a:pPr>
                <a:r>
                  <a:rPr lang="ru-RU" dirty="0" smtClean="0"/>
                  <a:t>4. С </a:t>
                </a:r>
                <a:r>
                  <a:rPr lang="ru-RU" b="1" dirty="0" smtClean="0"/>
                  <a:t>солями </a:t>
                </a:r>
                <a:r>
                  <a:rPr lang="ru-RU" dirty="0" smtClean="0"/>
                  <a:t>более слабых кислот:</a:t>
                </a:r>
              </a:p>
              <a:p>
                <a:r>
                  <a:rPr lang="en-GB" dirty="0" smtClean="0"/>
                  <a:t>2HCOOH + NaSiO3  </a:t>
                </a:r>
                <a14:m>
                  <m:oMath xmlns:m="http://schemas.openxmlformats.org/officeDocument/2006/math">
                    <m:r>
                      <a:rPr lang="is-I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</m:oMath>
                </a14:m>
                <a:r>
                  <a:rPr lang="en-GB" dirty="0" smtClean="0"/>
                  <a:t> 2HCOONa + H2SiO3</a:t>
                </a:r>
              </a:p>
              <a:p>
                <a:r>
                  <a:rPr lang="en-GB" dirty="0" smtClean="0"/>
                  <a:t>2CH3COOH + Na2CO3 </a:t>
                </a:r>
                <a14:m>
                  <m:oMath xmlns:m="http://schemas.openxmlformats.org/officeDocument/2006/math">
                    <m:r>
                      <a:rPr lang="is-I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</m:oMath>
                </a14:m>
                <a:r>
                  <a:rPr lang="en-GB" dirty="0" smtClean="0"/>
                  <a:t>  2CH3COONa + H2O + CO2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↑</m:t>
                    </m:r>
                  </m:oMath>
                </a14:m>
                <a:endParaRPr lang="ru-RU" dirty="0" smtClean="0"/>
              </a:p>
              <a:p>
                <a:pPr marL="0" indent="0">
                  <a:buNone/>
                </a:pPr>
                <a:endParaRPr lang="ru-RU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6088" y="927280"/>
                <a:ext cx="11156324" cy="5390393"/>
              </a:xfrm>
              <a:blipFill rotWithShape="0">
                <a:blip r:embed="rId2"/>
                <a:stretch>
                  <a:fillRect l="-546" t="-56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556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400139" y="1438320"/>
                <a:ext cx="10966359" cy="435288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ru-RU" dirty="0" smtClean="0"/>
                  <a:t>5. </a:t>
                </a:r>
                <a:r>
                  <a:rPr lang="ru-RU" sz="1900" dirty="0" smtClean="0"/>
                  <a:t>Со </a:t>
                </a:r>
                <a:r>
                  <a:rPr lang="ru-RU" sz="1900" b="1" dirty="0" smtClean="0"/>
                  <a:t>спиртами</a:t>
                </a:r>
                <a:r>
                  <a:rPr lang="ru-RU" sz="1900" dirty="0" smtClean="0"/>
                  <a:t>: </a:t>
                </a:r>
              </a:p>
              <a:p>
                <a:r>
                  <a:rPr lang="en-GB" sz="1900" dirty="0" smtClean="0"/>
                  <a:t>CH3COOH + HOC2H5 </a:t>
                </a:r>
                <a14:m>
                  <m:oMath xmlns:m="http://schemas.openxmlformats.org/officeDocument/2006/math">
                    <m:r>
                      <a:rPr lang="en-GB" sz="19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↔</m:t>
                    </m:r>
                  </m:oMath>
                </a14:m>
                <a:r>
                  <a:rPr lang="en-GB" sz="1900" dirty="0" smtClean="0"/>
                  <a:t>  CH3COOC2H5 </a:t>
                </a:r>
                <a:r>
                  <a:rPr lang="ru-RU" sz="1900" dirty="0" smtClean="0"/>
                  <a:t>(сложный эфир)</a:t>
                </a:r>
                <a:r>
                  <a:rPr lang="en-GB" sz="1900" dirty="0"/>
                  <a:t> + </a:t>
                </a:r>
                <a:r>
                  <a:rPr lang="en-GB" sz="1900" dirty="0" smtClean="0"/>
                  <a:t>H2O</a:t>
                </a:r>
                <a:endParaRPr lang="ru-RU" sz="1900" dirty="0" smtClean="0"/>
              </a:p>
              <a:p>
                <a:pPr marL="0" indent="0">
                  <a:buNone/>
                </a:pPr>
                <a:endParaRPr lang="ru-RU" sz="1900" dirty="0"/>
              </a:p>
              <a:p>
                <a:pPr marL="0" indent="0">
                  <a:buNone/>
                </a:pPr>
                <a:endParaRPr lang="ru-RU" sz="1900" dirty="0" smtClean="0"/>
              </a:p>
              <a:p>
                <a:pPr marL="0" indent="0">
                  <a:buNone/>
                </a:pPr>
                <a:endParaRPr lang="ru-RU" sz="1900" dirty="0"/>
              </a:p>
              <a:p>
                <a:pPr marL="0" indent="0">
                  <a:buNone/>
                </a:pPr>
                <a:endParaRPr lang="ru-RU" sz="1900" dirty="0" smtClean="0"/>
              </a:p>
              <a:p>
                <a:pPr marL="0" indent="0">
                  <a:buNone/>
                </a:pPr>
                <a:r>
                  <a:rPr lang="en-GB" sz="1900" dirty="0" smtClean="0"/>
                  <a:t> </a:t>
                </a:r>
                <a:r>
                  <a:rPr lang="ru-RU" sz="1900" dirty="0"/>
                  <a:t>6.  Реакции</a:t>
                </a:r>
                <a:r>
                  <a:rPr lang="ru-RU" sz="1900" b="1" dirty="0"/>
                  <a:t> замещения </a:t>
                </a:r>
                <a:r>
                  <a:rPr lang="ru-RU" sz="1900" dirty="0"/>
                  <a:t>(с</a:t>
                </a:r>
                <a:r>
                  <a:rPr lang="ru-RU" sz="1900" b="1" dirty="0"/>
                  <a:t> галогенами</a:t>
                </a:r>
                <a:r>
                  <a:rPr lang="ru-RU" sz="1900" dirty="0"/>
                  <a:t>) </a:t>
                </a:r>
              </a:p>
              <a:p>
                <a:r>
                  <a:rPr lang="ru-RU" sz="1800" dirty="0"/>
                  <a:t>CH3COOH+Cl2→Р(красный)CH2Cl−</a:t>
                </a:r>
                <a:r>
                  <a:rPr lang="ru-RU" sz="1800" dirty="0" smtClean="0"/>
                  <a:t>COOH+HCl (хлоруксусная кислота),</a:t>
                </a:r>
                <a:endParaRPr lang="ru-RU" sz="1800" dirty="0"/>
              </a:p>
              <a:p>
                <a:r>
                  <a:rPr lang="ru-RU" sz="1800" dirty="0"/>
                  <a:t>CH2Cl−COOH+Cl2→Р(красный)CHCl2−</a:t>
                </a:r>
                <a:r>
                  <a:rPr lang="ru-RU" sz="1800" dirty="0" smtClean="0"/>
                  <a:t>COOH+HCl (дихлоруксусная кислота),</a:t>
                </a:r>
                <a:endParaRPr lang="ru-RU" sz="1800" dirty="0"/>
              </a:p>
              <a:p>
                <a:r>
                  <a:rPr lang="ru-RU" sz="1800" dirty="0"/>
                  <a:t>CHCl2−COOH+Cl2→Р(красный)CCl3−</a:t>
                </a:r>
                <a:r>
                  <a:rPr lang="ru-RU" sz="1800" dirty="0" smtClean="0"/>
                  <a:t>COOH+HCl (трихлоруксусная кислота).</a:t>
                </a:r>
                <a:endParaRPr lang="ru-RU" sz="1800" dirty="0"/>
              </a:p>
              <a:p>
                <a:pPr marL="0" indent="0">
                  <a:buNone/>
                </a:pPr>
                <a:endParaRPr lang="en-GB" sz="1900" dirty="0" smtClean="0"/>
              </a:p>
              <a:p>
                <a:pPr marL="0" indent="0">
                  <a:buNone/>
                </a:pPr>
                <a:endParaRPr lang="en-GB" sz="1900" dirty="0"/>
              </a:p>
              <a:p>
                <a:pPr marL="0" indent="0">
                  <a:buNone/>
                </a:pPr>
                <a:endParaRPr lang="en-GB" sz="1900" dirty="0" smtClean="0"/>
              </a:p>
              <a:p>
                <a:pPr marL="0" indent="0">
                  <a:buNone/>
                </a:pPr>
                <a:endParaRPr lang="en-GB" sz="1900" dirty="0"/>
              </a:p>
              <a:p>
                <a:pPr marL="0" indent="0">
                  <a:buNone/>
                </a:pPr>
                <a:endParaRPr lang="ru-RU" sz="1900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0139" y="1438320"/>
                <a:ext cx="10966359" cy="4352880"/>
              </a:xfrm>
              <a:blipFill rotWithShape="0">
                <a:blip r:embed="rId2"/>
                <a:stretch>
                  <a:fillRect l="-611" t="-140" b="-168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46088" y="134676"/>
            <a:ext cx="10210801" cy="792604"/>
          </a:xfrm>
        </p:spPr>
        <p:txBody>
          <a:bodyPr/>
          <a:lstStyle/>
          <a:p>
            <a:r>
              <a:rPr lang="ru-RU" dirty="0" smtClean="0"/>
              <a:t>Химические свойства </a:t>
            </a:r>
            <a:endParaRPr lang="ru-RU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66768"/>
            <a:ext cx="12192000" cy="1447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71483" y="1583212"/>
            <a:ext cx="1165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</a:t>
            </a:r>
            <a:r>
              <a:rPr lang="ru-RU" baseline="30000" dirty="0" smtClean="0"/>
              <a:t>+</a:t>
            </a:r>
            <a:endParaRPr lang="ru-RU" baseline="30000" dirty="0"/>
          </a:p>
        </p:txBody>
      </p:sp>
    </p:spTree>
    <p:extLst>
      <p:ext uri="{BB962C8B-B14F-4D97-AF65-F5344CB8AC3E}">
        <p14:creationId xmlns:p14="http://schemas.microsoft.com/office/powerpoint/2010/main" val="1723762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693" y="353045"/>
            <a:ext cx="7136860" cy="1288577"/>
          </a:xfrm>
        </p:spPr>
        <p:txBody>
          <a:bodyPr/>
          <a:lstStyle/>
          <a:p>
            <a:r>
              <a:rPr lang="ru-RU" smtClean="0"/>
              <a:t>Нахождение в природе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8559" y="1330061"/>
            <a:ext cx="7522725" cy="4416358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Муравьиная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кислота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dirty="0" smtClean="0"/>
              <a:t>содержится </a:t>
            </a:r>
            <a:r>
              <a:rPr lang="ru-RU" sz="2400" dirty="0"/>
              <a:t>в </a:t>
            </a:r>
            <a:r>
              <a:rPr lang="ru-RU" sz="2400" dirty="0" smtClean="0"/>
              <a:t>ядовитых железах муравьёв</a:t>
            </a:r>
            <a:r>
              <a:rPr lang="ru-RU" sz="2400" dirty="0"/>
              <a:t>, крапиве, пчелином яде, сосновой </a:t>
            </a:r>
            <a:r>
              <a:rPr lang="ru-RU" sz="2400" dirty="0" smtClean="0"/>
              <a:t>хвое. 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Уксусная кислота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dirty="0" smtClean="0"/>
              <a:t>— </a:t>
            </a:r>
            <a:r>
              <a:rPr lang="ru-RU" sz="2400" dirty="0"/>
              <a:t>продукт уксуснокислого брожения. </a:t>
            </a:r>
            <a:endParaRPr lang="ru-RU" sz="2400" dirty="0" smtClean="0"/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Масляная кислота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dirty="0" smtClean="0"/>
              <a:t>образуется </a:t>
            </a:r>
            <a:r>
              <a:rPr lang="ru-RU" sz="2400" dirty="0"/>
              <a:t>при </a:t>
            </a:r>
            <a:r>
              <a:rPr lang="ru-RU" sz="2400" dirty="0" err="1" smtClean="0"/>
              <a:t>прогоркании</a:t>
            </a:r>
            <a:r>
              <a:rPr lang="ru-RU" sz="2400" dirty="0"/>
              <a:t> </a:t>
            </a:r>
            <a:r>
              <a:rPr lang="ru-RU" sz="2400" dirty="0" smtClean="0"/>
              <a:t>сливочного </a:t>
            </a:r>
            <a:r>
              <a:rPr lang="ru-RU" sz="2400" dirty="0"/>
              <a:t>масла</a:t>
            </a:r>
            <a:r>
              <a:rPr lang="ru-RU" sz="2400" dirty="0" smtClean="0"/>
              <a:t>.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Валериановая </a:t>
            </a:r>
            <a:r>
              <a:rPr lang="ru-RU" sz="2400" dirty="0" smtClean="0"/>
              <a:t>кислота</a:t>
            </a:r>
            <a:r>
              <a:rPr lang="ru-RU" sz="2400" dirty="0"/>
              <a:t> </a:t>
            </a:r>
            <a:r>
              <a:rPr lang="ru-RU" sz="2400" dirty="0" smtClean="0"/>
              <a:t>есть </a:t>
            </a:r>
            <a:r>
              <a:rPr lang="ru-RU" sz="2400" dirty="0"/>
              <a:t>в валериановом корне</a:t>
            </a:r>
            <a:r>
              <a:rPr lang="ru-RU" sz="2400" dirty="0" smtClean="0"/>
              <a:t>.</a:t>
            </a:r>
          </a:p>
          <a:p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Лимонная</a:t>
            </a:r>
            <a:r>
              <a:rPr lang="ru-RU" sz="2400" dirty="0" smtClean="0"/>
              <a:t> кислота </a:t>
            </a:r>
            <a:r>
              <a:rPr lang="mr-IN" sz="2400" dirty="0" smtClean="0"/>
              <a:t>–</a:t>
            </a:r>
            <a:r>
              <a:rPr lang="ru-RU" sz="2400" dirty="0" smtClean="0"/>
              <a:t> в ягодах и фруктах.</a:t>
            </a:r>
            <a:r>
              <a:rPr lang="ru-RU" dirty="0"/>
              <a:t> 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2995" y="4484715"/>
            <a:ext cx="4147227" cy="2766201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72322"/>
            <a:ext cx="3256481" cy="2035300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9400" y="1958487"/>
            <a:ext cx="4062674" cy="3013835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714254">
            <a:off x="8150300" y="-932842"/>
            <a:ext cx="3964094" cy="3970193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6961" y="209930"/>
            <a:ext cx="1649558" cy="925107"/>
          </a:xfrm>
          <a:prstGeom prst="rect">
            <a:avLst/>
          </a:prstGeom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2546" y="1359216"/>
            <a:ext cx="3918966" cy="3579322"/>
          </a:xfrm>
          <a:prstGeom prst="rect">
            <a:avLst/>
          </a:prstGeom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2408" y="5100768"/>
            <a:ext cx="1906854" cy="1906854"/>
          </a:xfrm>
          <a:prstGeom prst="rect">
            <a:avLst/>
          </a:prstGeom>
        </p:spPr>
      </p:pic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8785" y="5291186"/>
            <a:ext cx="2475660" cy="148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0089" y="269601"/>
            <a:ext cx="3990474" cy="4952492"/>
          </a:xfrm>
        </p:spPr>
        <p:txBody>
          <a:bodyPr/>
          <a:lstStyle/>
          <a:p>
            <a:r>
              <a:rPr lang="ru-RU" smtClean="0"/>
              <a:t>Применение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088" y="1290185"/>
            <a:ext cx="9484242" cy="4146699"/>
          </a:xfrm>
        </p:spPr>
        <p:txBody>
          <a:bodyPr>
            <a:normAutofit/>
          </a:bodyPr>
          <a:lstStyle/>
          <a:p>
            <a:r>
              <a:rPr lang="ru-RU" sz="2400" b="1" dirty="0"/>
              <a:t>Муравьиная </a:t>
            </a:r>
            <a:r>
              <a:rPr lang="ru-RU" sz="2400" b="1" dirty="0" smtClean="0"/>
              <a:t>кислота</a:t>
            </a:r>
            <a:r>
              <a:rPr lang="ru-RU" sz="2400" dirty="0"/>
              <a:t> </a:t>
            </a:r>
            <a:r>
              <a:rPr lang="ru-RU" sz="2400" dirty="0" smtClean="0"/>
              <a:t>применяется в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медицине</a:t>
            </a:r>
            <a:r>
              <a:rPr lang="ru-RU" sz="2400" dirty="0" smtClean="0"/>
              <a:t> в качестве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консерванта</a:t>
            </a:r>
            <a:r>
              <a:rPr lang="ru-RU" sz="2400" dirty="0"/>
              <a:t> </a:t>
            </a:r>
            <a:r>
              <a:rPr lang="ru-RU" sz="2400" dirty="0" smtClean="0"/>
              <a:t>и </a:t>
            </a:r>
            <a:r>
              <a:rPr lang="ru-RU" sz="2400" dirty="0"/>
              <a:t>для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дезинфекции</a:t>
            </a:r>
            <a:r>
              <a:rPr lang="ru-RU" sz="2400" dirty="0" smtClean="0"/>
              <a:t>. </a:t>
            </a:r>
            <a:r>
              <a:rPr lang="ru-RU" sz="2400" dirty="0"/>
              <a:t>Также применяется для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обработки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кожи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400" dirty="0"/>
              <a:t>и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отделке текстиля </a:t>
            </a:r>
            <a:r>
              <a:rPr lang="ru-RU" sz="2400" dirty="0"/>
              <a:t>и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бумаги</a:t>
            </a:r>
            <a:r>
              <a:rPr lang="ru-RU" sz="2400" dirty="0" smtClean="0"/>
              <a:t>.</a:t>
            </a:r>
          </a:p>
          <a:p>
            <a:r>
              <a:rPr lang="ru-RU" sz="2400" b="1" dirty="0"/>
              <a:t>Уксусная кислота</a:t>
            </a:r>
            <a:r>
              <a:rPr lang="ru-RU" sz="2400" dirty="0"/>
              <a:t>  </a:t>
            </a:r>
            <a:r>
              <a:rPr lang="ru-RU" sz="2400" dirty="0" smtClean="0"/>
              <a:t>применяется в домашнем </a:t>
            </a:r>
            <a:r>
              <a:rPr lang="ru-RU" sz="2400" dirty="0"/>
              <a:t>хозяйстве как вкусовое и консервирующее вещество. В промышленности —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растворитель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лаков</a:t>
            </a:r>
            <a:r>
              <a:rPr lang="ru-RU" sz="2400" dirty="0" smtClean="0"/>
              <a:t>.</a:t>
            </a:r>
          </a:p>
          <a:p>
            <a:r>
              <a:rPr lang="ru-RU" sz="2400" b="1" dirty="0"/>
              <a:t>Масляная кислота</a:t>
            </a:r>
            <a:r>
              <a:rPr lang="ru-RU" sz="2400" dirty="0"/>
              <a:t> — для получения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ароматизирующих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добавок</a:t>
            </a:r>
            <a:r>
              <a:rPr lang="ru-RU" sz="2400" dirty="0" smtClean="0"/>
              <a:t>.</a:t>
            </a:r>
          </a:p>
          <a:p>
            <a:r>
              <a:rPr lang="ru-RU" sz="2400" b="1" dirty="0"/>
              <a:t>Щавелевая кислота</a:t>
            </a:r>
            <a:r>
              <a:rPr lang="ru-RU" sz="2400" dirty="0"/>
              <a:t> — в металлургической </a:t>
            </a:r>
            <a:r>
              <a:rPr lang="ru-RU" sz="2400" dirty="0" smtClean="0"/>
              <a:t>промышленности (удаление</a:t>
            </a:r>
            <a:r>
              <a:rPr lang="ru-RU" sz="2400" dirty="0"/>
              <a:t> окалины</a:t>
            </a:r>
            <a:r>
              <a:rPr lang="ru-RU" sz="2400" dirty="0" smtClean="0"/>
              <a:t>), </a:t>
            </a:r>
            <a:r>
              <a:rPr lang="ru-RU" sz="2400" dirty="0"/>
              <a:t>при приготовлении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чернил</a:t>
            </a:r>
            <a:r>
              <a:rPr lang="ru-RU" sz="2400" dirty="0"/>
              <a:t>.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085" y="5092003"/>
            <a:ext cx="2070689" cy="2070689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8874" y="4832330"/>
            <a:ext cx="3270249" cy="2231164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7701" y="3723669"/>
            <a:ext cx="3153440" cy="218162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9079" y="1419415"/>
            <a:ext cx="2862652" cy="3013318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4331" y="213233"/>
            <a:ext cx="3230856" cy="215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0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Заголовки">
  <a:themeElements>
    <a:clrScheme name="Headlines">
      <a:dk1>
        <a:sysClr val="windowText" lastClr="000000"/>
      </a:dk1>
      <a:lt1>
        <a:sysClr val="window" lastClr="FFFFFF"/>
      </a:lt1>
      <a:dk2>
        <a:srgbClr val="1D1A1D"/>
      </a:dk2>
      <a:lt2>
        <a:srgbClr val="F5F5F5"/>
      </a:lt2>
      <a:accent1>
        <a:srgbClr val="439EB7"/>
      </a:accent1>
      <a:accent2>
        <a:srgbClr val="E28B55"/>
      </a:accent2>
      <a:accent3>
        <a:srgbClr val="DCB64D"/>
      </a:accent3>
      <a:accent4>
        <a:srgbClr val="4CA198"/>
      </a:accent4>
      <a:accent5>
        <a:srgbClr val="835B82"/>
      </a:accent5>
      <a:accent6>
        <a:srgbClr val="645135"/>
      </a:accent6>
      <a:hlink>
        <a:srgbClr val="439EB7"/>
      </a:hlink>
      <a:folHlink>
        <a:srgbClr val="835B82"/>
      </a:folHlink>
    </a:clrScheme>
    <a:fontScheme name="Headlines">
      <a:majorFont>
        <a:latin typeface="Century Schoolbook" panose="02040604050505020304"/>
        <a:ea typeface=""/>
        <a:cs typeface=""/>
      </a:majorFont>
      <a:minorFont>
        <a:latin typeface="Corbel" panose="020B0503020204020204"/>
        <a:ea typeface=""/>
        <a:cs typeface="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" id="{3841520A-25F2-4EB8-BE4C-611DB5ABEED9}" vid="{ECD25A4C-D97E-4C12-84B1-63580BFFAEE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Headlines</Template>
  <TotalTime>718</TotalTime>
  <Words>166</Words>
  <Application>Microsoft Office PowerPoint</Application>
  <PresentationFormat>Широкоэкранный</PresentationFormat>
  <Paragraphs>89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Cambria Math</vt:lpstr>
      <vt:lpstr>Century Schoolbook</vt:lpstr>
      <vt:lpstr>Corbel</vt:lpstr>
      <vt:lpstr>Заголовки</vt:lpstr>
      <vt:lpstr>Карбоновые кислоты </vt:lpstr>
      <vt:lpstr>Карбоновые кислоты- органические соединения, молекулы которых содержат одну или несколько функциональных      карбоксильных групп COOH.</vt:lpstr>
      <vt:lpstr>Номенклатура</vt:lpstr>
      <vt:lpstr>Названия карбоновых кислот</vt:lpstr>
      <vt:lpstr>Физические свойства</vt:lpstr>
      <vt:lpstr>Химические свойства </vt:lpstr>
      <vt:lpstr>Химические свойства </vt:lpstr>
      <vt:lpstr>Нахождение в природе</vt:lpstr>
      <vt:lpstr>Применение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Карбоновые кислоты </dc:title>
  <dc:creator>Пользователь Microsoft Office</dc:creator>
  <cp:lastModifiedBy>User</cp:lastModifiedBy>
  <cp:revision>33</cp:revision>
  <dcterms:created xsi:type="dcterms:W3CDTF">2018-05-05T07:54:56Z</dcterms:created>
  <dcterms:modified xsi:type="dcterms:W3CDTF">2018-06-06T10:09:48Z</dcterms:modified>
</cp:coreProperties>
</file>