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60" r:id="rId4"/>
    <p:sldId id="261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0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91" y="37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18" Type="http://schemas.openxmlformats.org/officeDocument/2006/relationships/image" Target="../media/image29.png"/><Relationship Id="rId3" Type="http://schemas.openxmlformats.org/officeDocument/2006/relationships/image" Target="../media/image16.png"/><Relationship Id="rId7" Type="http://schemas.openxmlformats.org/officeDocument/2006/relationships/image" Target="../media/image14.png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" Type="http://schemas.openxmlformats.org/officeDocument/2006/relationships/image" Target="../media/image15.png"/><Relationship Id="rId16" Type="http://schemas.openxmlformats.org/officeDocument/2006/relationships/image" Target="../media/image27.png"/><Relationship Id="rId20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2.png"/><Relationship Id="rId5" Type="http://schemas.openxmlformats.org/officeDocument/2006/relationships/image" Target="../media/image17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19" Type="http://schemas.openxmlformats.org/officeDocument/2006/relationships/image" Target="../media/image30.png"/><Relationship Id="rId4" Type="http://schemas.openxmlformats.org/officeDocument/2006/relationships/image" Target="../media/image11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-172210" y="2948346"/>
            <a:ext cx="2816772" cy="305150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/>
          <a:srcRect l="72797" b="66382"/>
          <a:stretch/>
        </p:blipFill>
        <p:spPr>
          <a:xfrm rot="14714498">
            <a:off x="9830851" y="2388035"/>
            <a:ext cx="2057481" cy="1372870"/>
          </a:xfrm>
          <a:prstGeom prst="rect">
            <a:avLst/>
          </a:prstGeom>
          <a:effectLst>
            <a:outerShdw blurRad="76200" dist="241300" dir="12120000" algn="br" rotWithShape="0">
              <a:prstClr val="black">
                <a:alpha val="30000"/>
              </a:prst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2520" y="502920"/>
            <a:ext cx="9966960" cy="2926080"/>
          </a:xfrm>
          <a:effectLst>
            <a:outerShdw blurRad="63500" dist="88900" dir="5460000" algn="t" rotWithShape="0">
              <a:prstClr val="black">
                <a:alpha val="16000"/>
              </a:prstClr>
            </a:outerShdw>
          </a:effectLst>
        </p:spPr>
        <p:txBody>
          <a:bodyPr/>
          <a:lstStyle/>
          <a:p>
            <a:r>
              <a:rPr lang="ru-RU" dirty="0">
                <a:effectLst/>
              </a:rPr>
              <a:t>Сцепленное наследование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13104" y="4145772"/>
            <a:ext cx="8885201" cy="1722274"/>
          </a:xfrm>
        </p:spPr>
        <p:txBody>
          <a:bodyPr>
            <a:normAutofit/>
          </a:bodyPr>
          <a:lstStyle/>
          <a:p>
            <a:r>
              <a:rPr lang="ru-RU" sz="2800" dirty="0"/>
              <a:t>– совместное наследование признаков, расположенных в одной хромосоме и образующих группу </a:t>
            </a:r>
            <a:r>
              <a:rPr lang="ru-RU" sz="2800" dirty="0" smtClean="0"/>
              <a:t>сцепления</a:t>
            </a:r>
            <a:r>
              <a:rPr lang="en-US" sz="2800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/>
          <a:srcRect l="34544" t="17162" r="58141" b="52944"/>
          <a:stretch/>
        </p:blipFill>
        <p:spPr>
          <a:xfrm rot="2620811">
            <a:off x="969283" y="-40915"/>
            <a:ext cx="1687643" cy="3210890"/>
          </a:xfrm>
          <a:prstGeom prst="rect">
            <a:avLst/>
          </a:prstGeom>
          <a:noFill/>
          <a:ln>
            <a:noFill/>
          </a:ln>
          <a:effectLst>
            <a:outerShdw blurRad="114300" dist="711200" sx="97000" sy="97000" algn="ctr" rotWithShape="0">
              <a:srgbClr val="000000">
                <a:alpha val="17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5"/>
          <a:srcRect l="55221" t="1035" r="29578" b="63304"/>
          <a:stretch/>
        </p:blipFill>
        <p:spPr>
          <a:xfrm rot="18038772">
            <a:off x="9872534" y="442599"/>
            <a:ext cx="1651541" cy="2092052"/>
          </a:xfrm>
          <a:prstGeom prst="rect">
            <a:avLst/>
          </a:prstGeom>
          <a:effectLst>
            <a:outerShdw blurRad="101600" dist="584200" dir="10800000" sx="93000" sy="93000" algn="r" rotWithShape="0">
              <a:prstClr val="black">
                <a:alpha val="28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7740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Томас Хант Морган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5442" y="1552902"/>
            <a:ext cx="6739758" cy="4669221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2800" u="sng" dirty="0"/>
              <a:t>Сцепленное наследование генов не подчиняется законам Г. Менделя. </a:t>
            </a:r>
          </a:p>
          <a:p>
            <a:pPr marL="45720" indent="0" algn="ctr">
              <a:buNone/>
            </a:pPr>
            <a:r>
              <a:rPr lang="ru-RU" sz="2400" dirty="0"/>
              <a:t>Механизм сцепленного наследования генов изучал </a:t>
            </a:r>
            <a:r>
              <a:rPr lang="ru-RU" sz="2400" dirty="0" smtClean="0"/>
              <a:t>выдающийся </a:t>
            </a:r>
            <a:r>
              <a:rPr lang="ru-RU" sz="2400" dirty="0"/>
              <a:t>американский генетик Т. </a:t>
            </a:r>
            <a:r>
              <a:rPr lang="ru-RU" sz="2400" dirty="0" smtClean="0"/>
              <a:t>Морган </a:t>
            </a:r>
            <a:r>
              <a:rPr lang="ru-RU" sz="2400" dirty="0"/>
              <a:t>(1886 — 1945</a:t>
            </a:r>
            <a:r>
              <a:rPr lang="ru-RU" sz="2400" dirty="0" smtClean="0"/>
              <a:t>), </a:t>
            </a:r>
            <a:r>
              <a:rPr lang="ru-RU" sz="2400" dirty="0"/>
              <a:t>который работал с </a:t>
            </a:r>
            <a:r>
              <a:rPr lang="ru-RU" sz="2400" dirty="0" smtClean="0"/>
              <a:t>плодовыми </a:t>
            </a:r>
            <a:r>
              <a:rPr lang="ru-RU" sz="2400" dirty="0" smtClean="0"/>
              <a:t>мушками </a:t>
            </a:r>
            <a:r>
              <a:rPr lang="ru-RU" sz="2400" dirty="0"/>
              <a:t>дрозофилами.</a:t>
            </a:r>
          </a:p>
          <a:p>
            <a:pPr marL="274320" lvl="1" indent="0">
              <a:buNone/>
            </a:pPr>
            <a:endParaRPr lang="ru-RU" sz="2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7472854" y="290975"/>
            <a:ext cx="4521583" cy="6335798"/>
          </a:xfrm>
          <a:prstGeom prst="rect">
            <a:avLst/>
          </a:prstGeom>
          <a:effectLst>
            <a:outerShdw blurRad="292100" dist="533400" dir="10800000" algn="r" rotWithShape="0">
              <a:prstClr val="black">
                <a:alpha val="23000"/>
              </a:prst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/>
          <a:srcRect b="54983"/>
          <a:stretch/>
        </p:blipFill>
        <p:spPr>
          <a:xfrm>
            <a:off x="3945321" y="4256690"/>
            <a:ext cx="4066285" cy="164941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/>
          <a:srcRect t="41843"/>
          <a:stretch/>
        </p:blipFill>
        <p:spPr>
          <a:xfrm flipH="1">
            <a:off x="-168165" y="4256690"/>
            <a:ext cx="4176580" cy="2188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32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0351" y="373485"/>
            <a:ext cx="9875520" cy="1356360"/>
          </a:xfrm>
        </p:spPr>
        <p:txBody>
          <a:bodyPr/>
          <a:lstStyle/>
          <a:p>
            <a:pPr algn="ctr"/>
            <a:r>
              <a:rPr lang="ru-RU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Эксперимент  Т.  Моргана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0" y="1345324"/>
            <a:ext cx="5720355" cy="4750676"/>
          </a:xfrm>
        </p:spPr>
        <p:txBody>
          <a:bodyPr>
            <a:normAutofit fontScale="85000" lnSpcReduction="20000"/>
          </a:bodyPr>
          <a:lstStyle/>
          <a:p>
            <a:pPr marL="45720" indent="0" algn="ctr">
              <a:buNone/>
            </a:pPr>
            <a:r>
              <a:rPr lang="ru-RU" sz="2600" u="sng" dirty="0"/>
              <a:t>Объект исследования:   </a:t>
            </a:r>
            <a:endParaRPr lang="en-US" sz="2600" u="sng" dirty="0"/>
          </a:p>
          <a:p>
            <a:pPr marL="45720" indent="0">
              <a:buNone/>
            </a:pPr>
            <a:r>
              <a:rPr lang="ru-RU" dirty="0" smtClean="0"/>
              <a:t>плодовая </a:t>
            </a:r>
            <a:r>
              <a:rPr lang="ru-RU" dirty="0"/>
              <a:t>мушка дрозофила  </a:t>
            </a:r>
          </a:p>
          <a:p>
            <a:pPr marL="45720" indent="0">
              <a:buNone/>
            </a:pPr>
            <a:r>
              <a:rPr lang="ru-RU" dirty="0" smtClean="0"/>
              <a:t>диплоидный </a:t>
            </a:r>
            <a:r>
              <a:rPr lang="ru-RU" dirty="0"/>
              <a:t>набор = 8 </a:t>
            </a:r>
            <a:r>
              <a:rPr lang="ru-RU" dirty="0" smtClean="0"/>
              <a:t>хромосом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ru-RU" sz="3000" i="1" dirty="0">
                <a:solidFill>
                  <a:schemeClr val="tx1"/>
                </a:solidFill>
              </a:rPr>
              <a:t>А</a:t>
            </a:r>
            <a:r>
              <a:rPr lang="ru-RU" sz="3000" dirty="0">
                <a:solidFill>
                  <a:schemeClr val="tx1"/>
                </a:solidFill>
              </a:rPr>
              <a:t> – </a:t>
            </a:r>
            <a:r>
              <a:rPr lang="ru-RU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серое тело      </a:t>
            </a:r>
          </a:p>
          <a:p>
            <a:pPr marL="45720" indent="0">
              <a:buNone/>
            </a:pPr>
            <a:r>
              <a:rPr lang="ru-RU" sz="3000" i="1" dirty="0" smtClean="0">
                <a:solidFill>
                  <a:schemeClr val="tx1"/>
                </a:solidFill>
              </a:rPr>
              <a:t>а</a:t>
            </a:r>
            <a:r>
              <a:rPr lang="ru-RU" sz="3000" dirty="0" smtClean="0">
                <a:solidFill>
                  <a:schemeClr val="tx1"/>
                </a:solidFill>
              </a:rPr>
              <a:t> </a:t>
            </a:r>
            <a:r>
              <a:rPr lang="ru-RU" sz="3000" dirty="0">
                <a:solidFill>
                  <a:schemeClr val="tx1"/>
                </a:solidFill>
              </a:rPr>
              <a:t>– </a:t>
            </a:r>
            <a:r>
              <a:rPr lang="ru-RU" sz="3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черное тело</a:t>
            </a:r>
            <a:endParaRPr lang="en-US" sz="3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r>
              <a:rPr lang="ru-RU" sz="3000" i="1" dirty="0" smtClean="0">
                <a:solidFill>
                  <a:schemeClr val="tx1"/>
                </a:solidFill>
              </a:rPr>
              <a:t>В</a:t>
            </a:r>
            <a:r>
              <a:rPr lang="ru-RU" sz="3000" dirty="0" smtClean="0">
                <a:solidFill>
                  <a:schemeClr val="tx1"/>
                </a:solidFill>
              </a:rPr>
              <a:t> </a:t>
            </a:r>
            <a:r>
              <a:rPr lang="ru-RU" sz="3000" dirty="0">
                <a:solidFill>
                  <a:schemeClr val="tx1"/>
                </a:solidFill>
              </a:rPr>
              <a:t>– </a:t>
            </a:r>
            <a:r>
              <a:rPr lang="ru-RU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нормальные крылья </a:t>
            </a:r>
          </a:p>
          <a:p>
            <a:pPr marL="45720" indent="0">
              <a:buNone/>
            </a:pPr>
            <a:r>
              <a:rPr lang="ru-RU" sz="3000" i="1" dirty="0" smtClean="0">
                <a:solidFill>
                  <a:schemeClr val="tx1"/>
                </a:solidFill>
              </a:rPr>
              <a:t>в</a:t>
            </a:r>
            <a:r>
              <a:rPr lang="ru-RU" sz="3000" dirty="0" smtClean="0">
                <a:solidFill>
                  <a:schemeClr val="tx1"/>
                </a:solidFill>
              </a:rPr>
              <a:t> –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ru-RU" sz="3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укороченные крылья</a:t>
            </a:r>
          </a:p>
          <a:p>
            <a:pPr marL="4572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45720" indent="0" algn="ctr">
              <a:buNone/>
            </a:pPr>
            <a:r>
              <a:rPr lang="ru-RU" sz="2600" u="sng" dirty="0"/>
              <a:t>Вывод:   </a:t>
            </a:r>
          </a:p>
          <a:p>
            <a:pPr marL="45720" indent="0">
              <a:buNone/>
            </a:pPr>
            <a:r>
              <a:rPr lang="ru-RU" dirty="0"/>
              <a:t>Гены  признаков   А и В </a:t>
            </a:r>
            <a:r>
              <a:rPr lang="ru-RU" dirty="0" smtClean="0"/>
              <a:t>находятся </a:t>
            </a:r>
            <a:r>
              <a:rPr lang="ru-RU" dirty="0"/>
              <a:t>в одной хромосоме</a:t>
            </a: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1293875" y="1725646"/>
            <a:ext cx="1278875" cy="164938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grayscl/>
          </a:blip>
          <a:stretch>
            <a:fillRect/>
          </a:stretch>
        </p:blipFill>
        <p:spPr>
          <a:xfrm>
            <a:off x="3373234" y="1806382"/>
            <a:ext cx="1389404" cy="138940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50198" y="2019035"/>
            <a:ext cx="5437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X</a:t>
            </a:r>
            <a:endParaRPr lang="ru-RU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442364" y="2142147"/>
            <a:ext cx="431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P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42485" y="3704405"/>
            <a:ext cx="4603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G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565679" y="1215691"/>
            <a:ext cx="745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/>
              <a:t>AaBb</a:t>
            </a:r>
            <a:endParaRPr lang="ru-RU" sz="20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3634163" y="1215691"/>
            <a:ext cx="710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/>
              <a:t>aabb</a:t>
            </a:r>
            <a:endParaRPr lang="ru-RU" sz="20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1625503" y="3741517"/>
            <a:ext cx="6254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AB</a:t>
            </a:r>
            <a:endParaRPr lang="ru-RU" sz="28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2610660" y="3741517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ab</a:t>
            </a:r>
            <a:endParaRPr lang="ru-RU" sz="2800" i="1" dirty="0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9321" y="4550663"/>
            <a:ext cx="1193429" cy="1545337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791257" y="3741517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ab</a:t>
            </a:r>
            <a:endParaRPr lang="ru-RU" sz="2800" i="1" dirty="0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73234" y="4628327"/>
            <a:ext cx="1390008" cy="1390008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45324" y="5030943"/>
            <a:ext cx="5245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F</a:t>
            </a:r>
            <a:r>
              <a:rPr lang="en-US" sz="2000" b="1" dirty="0" smtClean="0"/>
              <a:t>1</a:t>
            </a:r>
            <a:endParaRPr lang="ru-RU" sz="2000" b="1" dirty="0"/>
          </a:p>
        </p:txBody>
      </p:sp>
      <p:sp>
        <p:nvSpPr>
          <p:cNvPr id="20" name="Овал 19"/>
          <p:cNvSpPr/>
          <p:nvPr/>
        </p:nvSpPr>
        <p:spPr>
          <a:xfrm>
            <a:off x="1595040" y="3664855"/>
            <a:ext cx="676544" cy="676544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44175" y="3649291"/>
            <a:ext cx="695004" cy="695004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20433" y="3664855"/>
            <a:ext cx="695004" cy="695004"/>
          </a:xfrm>
          <a:prstGeom prst="rect">
            <a:avLst/>
          </a:prstGeom>
        </p:spPr>
      </p:pic>
      <p:cxnSp>
        <p:nvCxnSpPr>
          <p:cNvPr id="24" name="Прямая со стрелкой 23"/>
          <p:cNvCxnSpPr/>
          <p:nvPr/>
        </p:nvCxnSpPr>
        <p:spPr>
          <a:xfrm flipH="1">
            <a:off x="2523587" y="4174294"/>
            <a:ext cx="1240383" cy="65463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20" idx="4"/>
          </p:cNvCxnSpPr>
          <p:nvPr/>
        </p:nvCxnSpPr>
        <p:spPr>
          <a:xfrm flipH="1">
            <a:off x="1930092" y="4341399"/>
            <a:ext cx="3220" cy="27016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21" idx="2"/>
          </p:cNvCxnSpPr>
          <p:nvPr/>
        </p:nvCxnSpPr>
        <p:spPr>
          <a:xfrm>
            <a:off x="2891677" y="4344295"/>
            <a:ext cx="640682" cy="6866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22" idx="2"/>
            <a:endCxn id="18" idx="0"/>
          </p:cNvCxnSpPr>
          <p:nvPr/>
        </p:nvCxnSpPr>
        <p:spPr>
          <a:xfrm>
            <a:off x="4067935" y="4359859"/>
            <a:ext cx="303" cy="26846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1" name="Рисунок 4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43181" y="6096000"/>
            <a:ext cx="865707" cy="536494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83969" y="6094268"/>
            <a:ext cx="810838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37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Нарушение сцепленного наследования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529861"/>
            <a:ext cx="9872871" cy="4038600"/>
          </a:xfrm>
        </p:spPr>
        <p:txBody>
          <a:bodyPr/>
          <a:lstStyle/>
          <a:p>
            <a:pPr marL="45720" indent="0">
              <a:buNone/>
            </a:pPr>
            <a:r>
              <a:rPr lang="ru-RU" dirty="0"/>
              <a:t>В ряде случаев сцепление может нарушаться. Причина нарушения сцепления — </a:t>
            </a:r>
            <a:r>
              <a:rPr lang="ru-RU" i="1" dirty="0" smtClean="0"/>
              <a:t>кроссинговер</a:t>
            </a:r>
            <a:r>
              <a:rPr lang="en-US" i="1" dirty="0" smtClean="0"/>
              <a:t> </a:t>
            </a:r>
            <a:r>
              <a:rPr lang="ru-RU" dirty="0" smtClean="0"/>
              <a:t>— </a:t>
            </a:r>
            <a:r>
              <a:rPr lang="ru-RU" dirty="0"/>
              <a:t>обмен участками хромосом в профазе первого </a:t>
            </a:r>
            <a:r>
              <a:rPr lang="ru-RU" dirty="0" err="1"/>
              <a:t>мейотического</a:t>
            </a:r>
            <a:r>
              <a:rPr lang="ru-RU" dirty="0"/>
              <a:t> </a:t>
            </a:r>
            <a:r>
              <a:rPr lang="ru-RU" dirty="0" smtClean="0"/>
              <a:t>деления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ru-RU" dirty="0" smtClean="0"/>
              <a:t>у самцов дрозофилы кроссинговер не происходит).</a:t>
            </a:r>
            <a:endParaRPr lang="en-US" dirty="0" smtClean="0"/>
          </a:p>
          <a:p>
            <a:pPr marL="45720" indent="0">
              <a:buNone/>
            </a:pPr>
            <a:r>
              <a:rPr lang="ru-RU" dirty="0" smtClean="0"/>
              <a:t>Кроссинговер </a:t>
            </a:r>
            <a:r>
              <a:rPr lang="ru-RU" dirty="0"/>
              <a:t>приводит к генетической рекомбинации. Чем дальше друг от друга расположены гены, тем чаще между ними происходит кроссинговер.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3943" y="4457976"/>
            <a:ext cx="1168992" cy="150855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6496" y="4667005"/>
            <a:ext cx="732112" cy="86299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3878" y="4457976"/>
            <a:ext cx="1281985" cy="128198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113" y="4667005"/>
            <a:ext cx="670647" cy="78149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83221" y="3845187"/>
            <a:ext cx="990436" cy="61379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24594" y="3833170"/>
            <a:ext cx="963983" cy="63782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83177" y="3694427"/>
            <a:ext cx="651218" cy="72874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23824" y="3608961"/>
            <a:ext cx="853514" cy="75597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267324" y="3611384"/>
            <a:ext cx="780356" cy="75597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969991" y="3611384"/>
            <a:ext cx="780356" cy="75597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9812816" y="3695237"/>
            <a:ext cx="8829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i="1" dirty="0" smtClean="0"/>
              <a:t>Ab</a:t>
            </a:r>
            <a:endParaRPr lang="ru-RU" sz="27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10601463" y="3692430"/>
            <a:ext cx="5741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 smtClean="0"/>
              <a:t>aB</a:t>
            </a:r>
            <a:endParaRPr lang="ru-RU" sz="2800" i="1" dirty="0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537062" y="3606538"/>
            <a:ext cx="695004" cy="695004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312596" y="3606538"/>
            <a:ext cx="695004" cy="695004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043056" y="3606538"/>
            <a:ext cx="695004" cy="695004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792016" y="3606538"/>
            <a:ext cx="695004" cy="695004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541059" y="3606538"/>
            <a:ext cx="695004" cy="695004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183177" y="5103021"/>
            <a:ext cx="736562" cy="851274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14787" y="4742620"/>
            <a:ext cx="958276" cy="1244254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562584" y="4785656"/>
            <a:ext cx="1106374" cy="1111642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15">
            <a:clrChange>
              <a:clrFrom>
                <a:srgbClr val="F8BA4F"/>
              </a:clrFrom>
              <a:clrTo>
                <a:srgbClr val="F8BA4F">
                  <a:alpha val="0"/>
                </a:srgbClr>
              </a:clrTo>
            </a:clrChange>
            <a:duotone>
              <a:prstClr val="black"/>
              <a:schemeClr val="tx2">
                <a:lumMod val="40000"/>
                <a:lumOff val="6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277666" y="4742620"/>
            <a:ext cx="1032585" cy="1287290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16">
            <a:grayscl/>
          </a:blip>
          <a:stretch>
            <a:fillRect/>
          </a:stretch>
        </p:blipFill>
        <p:spPr>
          <a:xfrm>
            <a:off x="9448389" y="4785656"/>
            <a:ext cx="995296" cy="1201218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284918" y="5914568"/>
            <a:ext cx="818013" cy="501848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677639" y="5906182"/>
            <a:ext cx="787904" cy="51862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8376564" y="5914568"/>
            <a:ext cx="844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 smtClean="0"/>
              <a:t>Aabb</a:t>
            </a:r>
            <a:endParaRPr lang="ru-RU" sz="2000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9583884" y="5917820"/>
            <a:ext cx="721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/>
              <a:t>aaBb</a:t>
            </a:r>
            <a:endParaRPr lang="ru-RU" sz="2000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8518661" y="6255525"/>
            <a:ext cx="4651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8,5</a:t>
            </a:r>
            <a:endParaRPr lang="ru-RU" sz="1600" b="1" dirty="0"/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9690251" y="6254561"/>
            <a:ext cx="518205" cy="432854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7432040" y="6211626"/>
            <a:ext cx="5613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41,5</a:t>
            </a:r>
            <a:endParaRPr lang="ru-RU" sz="1600" b="1" dirty="0"/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0810944" y="6208375"/>
            <a:ext cx="609653" cy="432854"/>
          </a:xfrm>
          <a:prstGeom prst="rect">
            <a:avLst/>
          </a:prstGeom>
        </p:spPr>
      </p:pic>
      <p:cxnSp>
        <p:nvCxnSpPr>
          <p:cNvPr id="36" name="Прямая со стрелкой 35"/>
          <p:cNvCxnSpPr>
            <a:stCxn id="17" idx="2"/>
            <a:endCxn id="23" idx="0"/>
          </p:cNvCxnSpPr>
          <p:nvPr/>
        </p:nvCxnSpPr>
        <p:spPr>
          <a:xfrm flipH="1">
            <a:off x="7693925" y="4301542"/>
            <a:ext cx="190639" cy="44107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21" idx="2"/>
            <a:endCxn id="23" idx="0"/>
          </p:cNvCxnSpPr>
          <p:nvPr/>
        </p:nvCxnSpPr>
        <p:spPr>
          <a:xfrm flipH="1">
            <a:off x="7693925" y="4301542"/>
            <a:ext cx="3194636" cy="44107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endCxn id="24" idx="0"/>
          </p:cNvCxnSpPr>
          <p:nvPr/>
        </p:nvCxnSpPr>
        <p:spPr>
          <a:xfrm>
            <a:off x="10888561" y="4308811"/>
            <a:ext cx="227210" cy="4768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19" idx="2"/>
            <a:endCxn id="24" idx="0"/>
          </p:cNvCxnSpPr>
          <p:nvPr/>
        </p:nvCxnSpPr>
        <p:spPr>
          <a:xfrm>
            <a:off x="9390558" y="4301542"/>
            <a:ext cx="1725213" cy="48411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20" idx="2"/>
            <a:endCxn id="25" idx="0"/>
          </p:cNvCxnSpPr>
          <p:nvPr/>
        </p:nvCxnSpPr>
        <p:spPr>
          <a:xfrm flipH="1">
            <a:off x="8793959" y="4301542"/>
            <a:ext cx="1345559" cy="44107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18" idx="2"/>
            <a:endCxn id="25" idx="0"/>
          </p:cNvCxnSpPr>
          <p:nvPr/>
        </p:nvCxnSpPr>
        <p:spPr>
          <a:xfrm>
            <a:off x="8660098" y="4301542"/>
            <a:ext cx="133861" cy="44107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21" idx="2"/>
            <a:endCxn id="26" idx="0"/>
          </p:cNvCxnSpPr>
          <p:nvPr/>
        </p:nvCxnSpPr>
        <p:spPr>
          <a:xfrm flipH="1">
            <a:off x="9946037" y="4301542"/>
            <a:ext cx="942524" cy="48411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stCxn id="19" idx="2"/>
            <a:endCxn id="26" idx="0"/>
          </p:cNvCxnSpPr>
          <p:nvPr/>
        </p:nvCxnSpPr>
        <p:spPr>
          <a:xfrm>
            <a:off x="9390558" y="4301542"/>
            <a:ext cx="555479" cy="48411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854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положения Т. Моргана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965960"/>
            <a:ext cx="9872871" cy="4038600"/>
          </a:xfrm>
        </p:spPr>
        <p:txBody>
          <a:bodyPr/>
          <a:lstStyle/>
          <a:p>
            <a:r>
              <a:rPr lang="ru-RU" sz="2800" dirty="0"/>
              <a:t>Гены, локализованные в одной хромосоме, образуют одну группу сцепления и наследуются совместно (сцеплено).</a:t>
            </a:r>
          </a:p>
          <a:p>
            <a:r>
              <a:rPr lang="ru-RU" sz="2800" dirty="0" smtClean="0"/>
              <a:t>Сцепленные </a:t>
            </a:r>
            <a:r>
              <a:rPr lang="ru-RU" sz="2800" dirty="0"/>
              <a:t>гены располагаются в хромосоме линейно друг за другом.</a:t>
            </a:r>
          </a:p>
          <a:p>
            <a:r>
              <a:rPr lang="ru-RU" sz="2800" dirty="0" smtClean="0"/>
              <a:t>Сцепление </a:t>
            </a:r>
            <a:r>
              <a:rPr lang="ru-RU" sz="2800" dirty="0"/>
              <a:t>может быть полным при отсутствии кроссинговера.</a:t>
            </a:r>
          </a:p>
          <a:p>
            <a:r>
              <a:rPr lang="ru-RU" sz="2800" dirty="0" smtClean="0"/>
              <a:t>Сцепление </a:t>
            </a:r>
            <a:r>
              <a:rPr lang="ru-RU" sz="2800" dirty="0"/>
              <a:t>может быть неполным – прерывается кроссинговером.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218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TM03457444[[fn=Основа]]</Template>
  <TotalTime>112</TotalTime>
  <Words>210</Words>
  <Application>Microsoft Office PowerPoint</Application>
  <PresentationFormat>Широкоэкранный</PresentationFormat>
  <Paragraphs>40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Corbel</vt:lpstr>
      <vt:lpstr>Базис</vt:lpstr>
      <vt:lpstr>Сцепленное наследование</vt:lpstr>
      <vt:lpstr>Томас Хант Морган </vt:lpstr>
      <vt:lpstr>Эксперимент  Т.  Моргана  </vt:lpstr>
      <vt:lpstr>Нарушение сцепленного наследования </vt:lpstr>
      <vt:lpstr>Основные положения Т. Моргана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Сцепленное наследование</dc:title>
  <dc:creator>User</dc:creator>
  <cp:lastModifiedBy>User</cp:lastModifiedBy>
  <cp:revision>16</cp:revision>
  <dcterms:created xsi:type="dcterms:W3CDTF">2018-05-13T12:06:35Z</dcterms:created>
  <dcterms:modified xsi:type="dcterms:W3CDTF">2018-05-13T18:32:35Z</dcterms:modified>
</cp:coreProperties>
</file>