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51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680E-6A7E-49A4-BC5A-07B90AF718A4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D410-5B6D-4817-9C0C-F7509721378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83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680E-6A7E-49A4-BC5A-07B90AF718A4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D410-5B6D-4817-9C0C-F75097213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85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680E-6A7E-49A4-BC5A-07B90AF718A4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D410-5B6D-4817-9C0C-F75097213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47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680E-6A7E-49A4-BC5A-07B90AF718A4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D410-5B6D-4817-9C0C-F75097213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1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680E-6A7E-49A4-BC5A-07B90AF718A4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D410-5B6D-4817-9C0C-F7509721378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6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680E-6A7E-49A4-BC5A-07B90AF718A4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D410-5B6D-4817-9C0C-F75097213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52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680E-6A7E-49A4-BC5A-07B90AF718A4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D410-5B6D-4817-9C0C-F75097213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50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680E-6A7E-49A4-BC5A-07B90AF718A4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D410-5B6D-4817-9C0C-F75097213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21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680E-6A7E-49A4-BC5A-07B90AF718A4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D410-5B6D-4817-9C0C-F75097213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7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E91680E-6A7E-49A4-BC5A-07B90AF718A4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F7D410-5B6D-4817-9C0C-F75097213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30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680E-6A7E-49A4-BC5A-07B90AF718A4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D410-5B6D-4817-9C0C-F75097213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E91680E-6A7E-49A4-BC5A-07B90AF718A4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F7D410-5B6D-4817-9C0C-F7509721378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59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9541" y="0"/>
            <a:ext cx="6974058" cy="1397274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Трудовое право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4012" y="4631467"/>
            <a:ext cx="10058400" cy="1143000"/>
          </a:xfrm>
        </p:spPr>
        <p:txBody>
          <a:bodyPr>
            <a:normAutofit/>
          </a:bodyPr>
          <a:lstStyle/>
          <a:p>
            <a:r>
              <a:rPr lang="ru-RU" sz="2800" dirty="0"/>
              <a:t>— самостоятельная отрасль права, регулирующая отношения в сфере труда.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7618"/>
          <a:stretch/>
        </p:blipFill>
        <p:spPr>
          <a:xfrm>
            <a:off x="3320560" y="1397274"/>
            <a:ext cx="5232021" cy="286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Основа</a:t>
            </a:r>
            <a:r>
              <a:rPr lang="ru-RU" dirty="0"/>
              <a:t> трудового права </a:t>
            </a:r>
            <a:r>
              <a:rPr lang="ru-RU" dirty="0" smtClean="0"/>
              <a:t>– трудовые отношения (взаимоотношения </a:t>
            </a:r>
            <a:r>
              <a:rPr lang="ru-RU" dirty="0"/>
              <a:t>работодателя и работника, а также работников между </a:t>
            </a:r>
            <a:r>
              <a:rPr lang="ru-RU" dirty="0" smtClean="0"/>
              <a:t>собой).</a:t>
            </a:r>
          </a:p>
          <a:p>
            <a:r>
              <a:rPr lang="ru-RU" b="1" dirty="0" smtClean="0"/>
              <a:t>Предмет</a:t>
            </a:r>
            <a:r>
              <a:rPr lang="ru-RU" dirty="0" smtClean="0"/>
              <a:t> </a:t>
            </a:r>
            <a:r>
              <a:rPr lang="ru-RU" dirty="0"/>
              <a:t>трудового права – </a:t>
            </a:r>
            <a:r>
              <a:rPr lang="ru-RU" dirty="0" smtClean="0"/>
              <a:t>индивидуальные </a:t>
            </a:r>
            <a:r>
              <a:rPr lang="ru-RU" dirty="0"/>
              <a:t>трудовые </a:t>
            </a:r>
            <a:r>
              <a:rPr lang="ru-RU" dirty="0" smtClean="0"/>
              <a:t>отношения и </a:t>
            </a:r>
            <a:r>
              <a:rPr lang="ru-RU" dirty="0"/>
              <a:t>общественные отношения, связанные с </a:t>
            </a:r>
            <a:r>
              <a:rPr lang="ru-RU" dirty="0" smtClean="0"/>
              <a:t>трудовыми.</a:t>
            </a:r>
          </a:p>
          <a:p>
            <a:r>
              <a:rPr lang="ru-RU" b="1" dirty="0" smtClean="0"/>
              <a:t>Метод</a:t>
            </a:r>
            <a:r>
              <a:rPr lang="ru-RU" dirty="0" smtClean="0"/>
              <a:t> </a:t>
            </a:r>
            <a:r>
              <a:rPr lang="ru-RU" dirty="0"/>
              <a:t>трудового права </a:t>
            </a:r>
            <a:r>
              <a:rPr lang="ru-RU" dirty="0" smtClean="0"/>
              <a:t>- закрепление </a:t>
            </a:r>
            <a:r>
              <a:rPr lang="ru-RU" dirty="0"/>
              <a:t>равенства сторон трудового договора (контракта) и властных полномочий администрации, указанных в правилах внутреннего трудового распорядка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Объект</a:t>
            </a:r>
            <a:r>
              <a:rPr lang="ru-RU" dirty="0" smtClean="0"/>
              <a:t> </a:t>
            </a:r>
            <a:r>
              <a:rPr lang="ru-RU" dirty="0"/>
              <a:t>трудового правоотношения </a:t>
            </a:r>
            <a:r>
              <a:rPr lang="ru-RU" dirty="0" smtClean="0"/>
              <a:t>- выполнение </a:t>
            </a:r>
            <a:r>
              <a:rPr lang="ru-RU" dirty="0"/>
              <a:t>работ по определенной специальности либо </a:t>
            </a:r>
            <a:r>
              <a:rPr lang="ru-RU" dirty="0" smtClean="0"/>
              <a:t>квалификации.</a:t>
            </a:r>
          </a:p>
          <a:p>
            <a:r>
              <a:rPr lang="ru-RU" b="1" dirty="0"/>
              <a:t>Субъекты</a:t>
            </a:r>
            <a:r>
              <a:rPr lang="ru-RU" dirty="0"/>
              <a:t> трудового права </a:t>
            </a:r>
            <a:r>
              <a:rPr lang="ru-RU" dirty="0" smtClean="0"/>
              <a:t>— участники </a:t>
            </a:r>
            <a:r>
              <a:rPr lang="ru-RU" dirty="0"/>
              <a:t>общественных отношении, регулируемых трудовым законодательством, которые обладают определенными трудовыми правами и обязанностями и имеют возможность реализовывать их</a:t>
            </a:r>
            <a:r>
              <a:rPr lang="ru-RU" dirty="0" smtClean="0"/>
              <a:t>.</a:t>
            </a:r>
          </a:p>
          <a:p>
            <a:r>
              <a:rPr lang="ru-RU" b="1" dirty="0"/>
              <a:t>Содержание</a:t>
            </a:r>
            <a:r>
              <a:rPr lang="ru-RU" dirty="0"/>
              <a:t> трудового правоотношения </a:t>
            </a:r>
            <a:r>
              <a:rPr lang="ru-RU" dirty="0" smtClean="0"/>
              <a:t>- совокупность </a:t>
            </a:r>
            <a:r>
              <a:rPr lang="ru-RU" dirty="0"/>
              <a:t>прав и обязанностей его участников.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6369" b="31169"/>
          <a:stretch/>
        </p:blipFill>
        <p:spPr>
          <a:xfrm>
            <a:off x="4251520" y="87922"/>
            <a:ext cx="3749919" cy="1592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44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5588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трудового права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83126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/>
              <a:t> Конституция РФ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/>
              <a:t> </a:t>
            </a:r>
            <a:r>
              <a:rPr lang="ru-RU" sz="3200" dirty="0" smtClean="0"/>
              <a:t>Трудовой кодекс РФ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/>
              <a:t> </a:t>
            </a:r>
            <a:r>
              <a:rPr lang="ru-RU" sz="3200" dirty="0" smtClean="0"/>
              <a:t>Федеральные законы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/>
              <a:t> </a:t>
            </a:r>
            <a:r>
              <a:rPr lang="ru-RU" sz="3200" dirty="0" smtClean="0"/>
              <a:t>Указы Президента РФ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/>
              <a:t> </a:t>
            </a:r>
            <a:r>
              <a:rPr lang="ru-RU" sz="3200" dirty="0" smtClean="0"/>
              <a:t>Постановления Правительства РФ и т.д.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362" y="2083126"/>
            <a:ext cx="2731476" cy="39333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587" y="2083126"/>
            <a:ext cx="1739617" cy="226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6351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трудового права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 </a:t>
            </a:r>
            <a:r>
              <a:rPr lang="ru-RU" sz="2400" u="sng" dirty="0" smtClean="0"/>
              <a:t>Воспитательная </a:t>
            </a:r>
            <a:r>
              <a:rPr lang="ru-RU" sz="2400" u="sng" dirty="0"/>
              <a:t>функция </a:t>
            </a:r>
            <a:endParaRPr lang="ru-RU" sz="2400" u="sng" dirty="0" smtClean="0"/>
          </a:p>
          <a:p>
            <a:pPr marL="0" indent="0">
              <a:buNone/>
            </a:pPr>
            <a:r>
              <a:rPr lang="ru-RU" sz="1800" dirty="0" smtClean="0"/>
              <a:t>(трудовое </a:t>
            </a:r>
            <a:r>
              <a:rPr lang="ru-RU" sz="1800" dirty="0"/>
              <a:t>право воспитывает работников, применяя к ним как поощрительные меры, так и меры </a:t>
            </a:r>
            <a:r>
              <a:rPr lang="ru-RU" sz="1800" dirty="0" smtClean="0"/>
              <a:t>ответственности</a:t>
            </a:r>
            <a:r>
              <a:rPr lang="ru-RU" sz="1800" dirty="0" smtClean="0"/>
              <a:t>)</a:t>
            </a:r>
            <a:endParaRPr lang="ru-RU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 </a:t>
            </a:r>
            <a:r>
              <a:rPr lang="ru-RU" sz="2400" u="sng" dirty="0" smtClean="0"/>
              <a:t>Защитная </a:t>
            </a:r>
            <a:r>
              <a:rPr lang="ru-RU" sz="2400" u="sng" dirty="0"/>
              <a:t>функция </a:t>
            </a:r>
            <a:endParaRPr lang="ru-RU" sz="2400" u="sng" dirty="0" smtClean="0"/>
          </a:p>
          <a:p>
            <a:pPr marL="0" indent="0">
              <a:buNone/>
            </a:pPr>
            <a:r>
              <a:rPr lang="ru-RU" sz="1800" dirty="0"/>
              <a:t>(</a:t>
            </a:r>
            <a:r>
              <a:rPr lang="ru-RU" sz="1800" dirty="0" smtClean="0"/>
              <a:t>призвана </a:t>
            </a:r>
            <a:r>
              <a:rPr lang="ru-RU" sz="1800" dirty="0"/>
              <a:t>защитить права </a:t>
            </a:r>
            <a:r>
              <a:rPr lang="ru-RU" sz="1800" dirty="0" smtClean="0"/>
              <a:t>трудящихся</a:t>
            </a:r>
            <a:r>
              <a:rPr lang="ru-RU" sz="1800" dirty="0" smtClean="0"/>
              <a:t>)</a:t>
            </a:r>
            <a:endParaRPr lang="ru-RU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 </a:t>
            </a:r>
            <a:r>
              <a:rPr lang="ru-RU" sz="2400" u="sng" dirty="0" smtClean="0"/>
              <a:t>Производственная функция </a:t>
            </a:r>
          </a:p>
          <a:p>
            <a:pPr marL="0" indent="0">
              <a:buNone/>
            </a:pPr>
            <a:r>
              <a:rPr lang="ru-RU" sz="1800" dirty="0"/>
              <a:t>(</a:t>
            </a:r>
            <a:r>
              <a:rPr lang="ru-RU" sz="1800" dirty="0" smtClean="0"/>
              <a:t>заключается в обеспечении эффективного производства материальных благ, улучшении продукции, рациональном использовании рабочей силы</a:t>
            </a:r>
            <a:r>
              <a:rPr lang="ru-RU" sz="1800" dirty="0" smtClean="0"/>
              <a:t>)</a:t>
            </a:r>
            <a:endParaRPr lang="ru-RU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 </a:t>
            </a:r>
            <a:r>
              <a:rPr lang="ru-RU" sz="2400" u="sng" dirty="0" smtClean="0"/>
              <a:t>Социальная функция </a:t>
            </a:r>
          </a:p>
          <a:p>
            <a:pPr marL="0" indent="0">
              <a:buNone/>
            </a:pPr>
            <a:r>
              <a:rPr lang="ru-RU" sz="1800" dirty="0" smtClean="0"/>
              <a:t>(обеспечивается </a:t>
            </a:r>
            <a:r>
              <a:rPr lang="ru-RU" sz="1800" dirty="0"/>
              <a:t>занятостью населения в трудовой </a:t>
            </a:r>
            <a:r>
              <a:rPr lang="ru-RU" sz="1800" smtClean="0"/>
              <a:t>деятельности</a:t>
            </a:r>
            <a:r>
              <a:rPr lang="ru-RU" sz="1800" smtClean="0"/>
              <a:t>)</a:t>
            </a: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 algn="ctr">
              <a:buNone/>
            </a:pPr>
            <a:r>
              <a:rPr lang="ru-RU" sz="2400" i="1" dirty="0"/>
              <a:t>Функции трудового права тесно взаимосвязаны между собой и отражают интересы не только работников, но и работодателей.</a:t>
            </a:r>
          </a:p>
        </p:txBody>
      </p:sp>
    </p:spTree>
    <p:extLst>
      <p:ext uri="{BB962C8B-B14F-4D97-AF65-F5344CB8AC3E}">
        <p14:creationId xmlns:p14="http://schemas.microsoft.com/office/powerpoint/2010/main" val="355299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315" y="-69073"/>
            <a:ext cx="8197690" cy="1450757"/>
          </a:xfrm>
        </p:spPr>
        <p:txBody>
          <a:bodyPr>
            <a:norm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Субъекты трудового права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314" y="2612370"/>
            <a:ext cx="10058400" cy="2418535"/>
          </a:xfrm>
        </p:spPr>
        <p:txBody>
          <a:bodyPr/>
          <a:lstStyle/>
          <a:p>
            <a:r>
              <a:rPr lang="ru-RU" dirty="0"/>
              <a:t>Для субъектов необходимо наличие трудовой правоспособности и дееспособности, которые объединяются понятием </a:t>
            </a:r>
            <a:r>
              <a:rPr lang="ru-RU" u="sng" dirty="0" err="1"/>
              <a:t>правосубъектность</a:t>
            </a:r>
            <a:r>
              <a:rPr lang="ru-RU" dirty="0"/>
              <a:t> - т. е. характеристикой, определяющей право субъекта быть участником отношений</a:t>
            </a:r>
            <a:r>
              <a:rPr lang="ru-RU" dirty="0" smtClean="0"/>
              <a:t>:</a:t>
            </a: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</a:t>
            </a:r>
            <a:r>
              <a:rPr lang="ru-RU" u="sng" dirty="0" smtClean="0"/>
              <a:t>трудовая </a:t>
            </a:r>
            <a:r>
              <a:rPr lang="ru-RU" u="sng" dirty="0"/>
              <a:t>правоспособность </a:t>
            </a:r>
            <a:r>
              <a:rPr lang="ru-RU" dirty="0"/>
              <a:t>- признаваемая трудовым законодательством способность иметь трудовые права и обязанности;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</a:t>
            </a:r>
            <a:r>
              <a:rPr lang="ru-RU" u="sng" dirty="0" smtClean="0"/>
              <a:t>трудовая </a:t>
            </a:r>
            <a:r>
              <a:rPr lang="ru-RU" u="sng" dirty="0"/>
              <a:t>дееспособность </a:t>
            </a:r>
            <a:r>
              <a:rPr lang="ru-RU" dirty="0"/>
              <a:t>- способность по законодательству своими действиями осуществлять трудовые права и обязанности.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4314" y="5245904"/>
            <a:ext cx="9469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СУБЪЕКТЫ ТРУДОВОГО ПРАВА ОБЛАДАЮТ ОПРЕДЕЛЕННЫМИ ПРАВАМИ И ИСПОЛНЯЮТ ОБЯЗАННОСТИ, ЧТО СОСТАВЛЯЕТ ИХ ПРАВОВОЙ СТАТУС.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104314" y="1966485"/>
            <a:ext cx="1005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Традиционно к субъектам трудового права относились </a:t>
            </a:r>
            <a:r>
              <a:rPr lang="ru-RU" sz="2200" u="sng" dirty="0" smtClean="0"/>
              <a:t>работодатель</a:t>
            </a:r>
            <a:r>
              <a:rPr lang="ru-RU" sz="2200" dirty="0" smtClean="0"/>
              <a:t> и </a:t>
            </a:r>
            <a:r>
              <a:rPr lang="ru-RU" sz="2200" u="sng" dirty="0" smtClean="0"/>
              <a:t>работник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1047" t="2616" r="21299"/>
          <a:stretch/>
        </p:blipFill>
        <p:spPr>
          <a:xfrm>
            <a:off x="9302004" y="145926"/>
            <a:ext cx="1746410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28342"/>
            <a:ext cx="10058400" cy="1450757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трудового права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3106" y="1757811"/>
            <a:ext cx="10058400" cy="438801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400" dirty="0"/>
              <a:t> </a:t>
            </a:r>
            <a:r>
              <a:rPr lang="ru-RU" sz="1400" b="1" dirty="0"/>
              <a:t>свобода труда</a:t>
            </a:r>
            <a:r>
              <a:rPr lang="ru-RU" sz="1400" dirty="0"/>
              <a:t>, право распоряжаться своими способностями к труду, выбирать профессию и род деятельности;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 smtClean="0"/>
              <a:t>запрещение </a:t>
            </a:r>
            <a:r>
              <a:rPr lang="ru-RU" sz="1400" b="1" dirty="0"/>
              <a:t>принудительного труда </a:t>
            </a:r>
            <a:r>
              <a:rPr lang="ru-RU" sz="1400" dirty="0"/>
              <a:t>и дискриминации в сфере труда;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/>
              <a:t>защита от безработицы </a:t>
            </a:r>
            <a:r>
              <a:rPr lang="ru-RU" sz="1400" dirty="0"/>
              <a:t>и содействие в трудоустройстве;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/>
              <a:t>обеспечение права каждого работника </a:t>
            </a:r>
            <a:r>
              <a:rPr lang="ru-RU" sz="1400" dirty="0" smtClean="0"/>
              <a:t>на </a:t>
            </a:r>
            <a:r>
              <a:rPr lang="ru-RU" sz="1400" b="1" dirty="0" smtClean="0"/>
              <a:t>справедливые условия труда, </a:t>
            </a:r>
            <a:r>
              <a:rPr lang="ru-RU" sz="1400" b="1" dirty="0"/>
              <a:t>права на </a:t>
            </a:r>
            <a:r>
              <a:rPr lang="ru-RU" sz="1400" b="1" dirty="0" smtClean="0"/>
              <a:t>отдых</a:t>
            </a:r>
            <a:r>
              <a:rPr lang="ru-RU" sz="1400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 smtClean="0"/>
              <a:t>равенство </a:t>
            </a:r>
            <a:r>
              <a:rPr lang="ru-RU" sz="1400" b="1" dirty="0"/>
              <a:t>прав и возможностей </a:t>
            </a:r>
            <a:r>
              <a:rPr lang="ru-RU" sz="1400" dirty="0" smtClean="0"/>
              <a:t>работников;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/>
              <a:t>обеспечение </a:t>
            </a:r>
            <a:r>
              <a:rPr lang="ru-RU" sz="1400" dirty="0"/>
              <a:t>права каждого работника на </a:t>
            </a:r>
            <a:r>
              <a:rPr lang="ru-RU" sz="1400" b="1" dirty="0"/>
              <a:t>выплату справедливой заработной платы </a:t>
            </a:r>
            <a:r>
              <a:rPr lang="ru-RU" sz="1400" dirty="0"/>
              <a:t>не ниже установленного законом мини­мального размера оплаты </a:t>
            </a:r>
            <a:r>
              <a:rPr lang="ru-RU" sz="1400" dirty="0" smtClean="0"/>
              <a:t>труда;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/>
              <a:t>обеспечение </a:t>
            </a:r>
            <a:r>
              <a:rPr lang="ru-RU" sz="1400" dirty="0"/>
              <a:t>права работников и работодателей на </a:t>
            </a:r>
            <a:r>
              <a:rPr lang="ru-RU" sz="1400" b="1" dirty="0"/>
              <a:t>объединение для защиты своих прав и </a:t>
            </a:r>
            <a:r>
              <a:rPr lang="ru-RU" sz="1400" b="1" dirty="0" smtClean="0"/>
              <a:t>интересов</a:t>
            </a:r>
            <a:r>
              <a:rPr lang="ru-RU" sz="1400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 smtClean="0"/>
              <a:t>обязательность </a:t>
            </a:r>
            <a:r>
              <a:rPr lang="ru-RU" sz="1400" b="1" dirty="0"/>
              <a:t>возмещения вреда</a:t>
            </a:r>
            <a:r>
              <a:rPr lang="ru-RU" sz="1400" dirty="0"/>
              <a:t>, причиненного работнику в связи с исполнением им трудовых </a:t>
            </a:r>
            <a:r>
              <a:rPr lang="ru-RU" sz="1400" dirty="0" smtClean="0"/>
              <a:t>обязанностей;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/>
              <a:t>обеспечение </a:t>
            </a:r>
            <a:r>
              <a:rPr lang="ru-RU" sz="1400" dirty="0"/>
              <a:t>права каждого на </a:t>
            </a:r>
            <a:r>
              <a:rPr lang="ru-RU" sz="1400" b="1" dirty="0"/>
              <a:t>защиту государством его трудо­вых прав и свобод</a:t>
            </a:r>
            <a:r>
              <a:rPr lang="ru-RU" sz="1400" dirty="0"/>
              <a:t>, в том числе в судебном </a:t>
            </a:r>
            <a:r>
              <a:rPr lang="ru-RU" sz="1400" dirty="0" smtClean="0"/>
              <a:t>порядке;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/>
              <a:t>обязанность </a:t>
            </a:r>
            <a:r>
              <a:rPr lang="ru-RU" sz="1400" dirty="0"/>
              <a:t>сторон трудового договора </a:t>
            </a:r>
            <a:r>
              <a:rPr lang="ru-RU" sz="1400" b="1" dirty="0"/>
              <a:t>соблюдать условия за­ключенного </a:t>
            </a:r>
            <a:r>
              <a:rPr lang="ru-RU" sz="1400" b="1" dirty="0" smtClean="0"/>
              <a:t>договора</a:t>
            </a:r>
            <a:r>
              <a:rPr lang="ru-RU" sz="1400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/>
              <a:t>обеспечение </a:t>
            </a:r>
            <a:r>
              <a:rPr lang="ru-RU" sz="1400" dirty="0"/>
              <a:t>права на </a:t>
            </a:r>
            <a:r>
              <a:rPr lang="ru-RU" sz="1400" b="1" dirty="0"/>
              <a:t>обязательное социальное страхование </a:t>
            </a:r>
            <a:r>
              <a:rPr lang="ru-RU" sz="1400" dirty="0"/>
              <a:t>ра­ботников.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78" t="2978" r="3769"/>
          <a:stretch/>
        </p:blipFill>
        <p:spPr>
          <a:xfrm>
            <a:off x="8616462" y="158127"/>
            <a:ext cx="2224453" cy="15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720" y="84379"/>
            <a:ext cx="9966960" cy="1450757"/>
          </a:xfrm>
        </p:spPr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Трудовой договор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35732" y="2970108"/>
            <a:ext cx="4937760" cy="244764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Работник обязуется: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соблюдать трудовую дисциплину;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выполнять определенную трудовым соглашением функцию;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добросовестно трудиться.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8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17920" y="2986004"/>
            <a:ext cx="4937760" cy="244764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Работодатель обязуется: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100" dirty="0"/>
              <a:t> </a:t>
            </a:r>
            <a:r>
              <a:rPr lang="ru-RU" dirty="0" smtClean="0"/>
              <a:t>обеспечить условия труда;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предоставить работнику работу по обусловленной функции;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своевременно и в полном объеме выплачивать </a:t>
            </a:r>
            <a:r>
              <a:rPr lang="ru-RU" dirty="0" err="1" smtClean="0"/>
              <a:t>зараотную</a:t>
            </a:r>
            <a:r>
              <a:rPr lang="ru-RU" dirty="0" smtClean="0"/>
              <a:t> плату.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35732" y="2062674"/>
            <a:ext cx="10058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—</a:t>
            </a:r>
            <a:r>
              <a:rPr lang="ru-RU" dirty="0"/>
              <a:t> </a:t>
            </a:r>
            <a:r>
              <a:rPr lang="ru-RU" dirty="0" smtClean="0"/>
              <a:t>письменный документ — соглашение между работником и работодателем, которое устанавливает их взаимные права и обязанности.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35732" y="5671038"/>
            <a:ext cx="8949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Виды</a:t>
            </a:r>
            <a:r>
              <a:rPr lang="ru-RU" sz="2400" dirty="0" smtClean="0"/>
              <a:t> трудовых договоров: бессрочный и срочный (не более 5 лет)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4744" b="4102"/>
          <a:stretch/>
        </p:blipFill>
        <p:spPr>
          <a:xfrm>
            <a:off x="1188720" y="84379"/>
            <a:ext cx="1317088" cy="16007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t="5512" b="3077"/>
          <a:stretch/>
        </p:blipFill>
        <p:spPr>
          <a:xfrm>
            <a:off x="9808992" y="84379"/>
            <a:ext cx="1346688" cy="164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</TotalTime>
  <Words>525</Words>
  <Application>Microsoft Office PowerPoint</Application>
  <PresentationFormat>Широкоэкранный</PresentationFormat>
  <Paragraphs>54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Ретро</vt:lpstr>
      <vt:lpstr>Трудовое право</vt:lpstr>
      <vt:lpstr>Презентация PowerPoint</vt:lpstr>
      <vt:lpstr>Источники трудового права</vt:lpstr>
      <vt:lpstr>Функции трудового права</vt:lpstr>
      <vt:lpstr>Субъекты трудового права</vt:lpstr>
      <vt:lpstr>Принципы трудового права</vt:lpstr>
      <vt:lpstr>Трудовой договор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Трудовое право</dc:title>
  <dc:creator>User</dc:creator>
  <cp:lastModifiedBy>User</cp:lastModifiedBy>
  <cp:revision>13</cp:revision>
  <dcterms:created xsi:type="dcterms:W3CDTF">2018-05-01T17:23:23Z</dcterms:created>
  <dcterms:modified xsi:type="dcterms:W3CDTF">2018-05-02T09:19:32Z</dcterms:modified>
</cp:coreProperties>
</file>